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78" r:id="rId2"/>
    <p:sldId id="258" r:id="rId3"/>
    <p:sldId id="260" r:id="rId4"/>
    <p:sldId id="276" r:id="rId5"/>
    <p:sldId id="261" r:id="rId6"/>
    <p:sldId id="262" r:id="rId7"/>
    <p:sldId id="282" r:id="rId8"/>
    <p:sldId id="263" r:id="rId9"/>
    <p:sldId id="264" r:id="rId10"/>
    <p:sldId id="266" r:id="rId11"/>
    <p:sldId id="267" r:id="rId12"/>
    <p:sldId id="270" r:id="rId13"/>
    <p:sldId id="271" r:id="rId14"/>
    <p:sldId id="273" r:id="rId15"/>
  </p:sldIdLst>
  <p:sldSz cx="12192000" cy="6858000"/>
  <p:notesSz cx="6858000" cy="9144000"/>
  <p:embeddedFontLst>
    <p:embeddedFont>
      <p:font typeface="Calibri" pitchFamily="34" charset="0"/>
      <p:regular r:id="rId17"/>
      <p:bold r:id="rId18"/>
      <p:italic r:id="rId19"/>
      <p:boldItalic r:id="rId20"/>
    </p:embeddedFont>
    <p:embeddedFont>
      <p:font typeface="Montserrat Light" charset="-52"/>
      <p:regular r:id="rId21"/>
      <p:italic r:id="rId22"/>
    </p:embeddedFont>
    <p:embeddedFont>
      <p:font typeface="Montserrat Medium" charset="-52"/>
      <p:regular r:id="rId23"/>
      <p:italic r:id="rId24"/>
    </p:embeddedFont>
    <p:embeddedFont>
      <p:font typeface="Montserrat SemiBold" charset="-52"/>
      <p:bold r:id="rId25"/>
      <p:boldItalic r:id="rId26"/>
    </p:embeddedFont>
    <p:embeddedFont>
      <p:font typeface="Proxima Nova"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U9hZi0UhS2oqEOv03yCtA//y0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3" autoAdjust="0"/>
    <p:restoredTop sz="87687" autoAdjust="0"/>
  </p:normalViewPr>
  <p:slideViewPr>
    <p:cSldViewPr snapToGrid="0" showGuides="1">
      <p:cViewPr varScale="1">
        <p:scale>
          <a:sx n="74" d="100"/>
          <a:sy n="74" d="100"/>
        </p:scale>
        <p:origin x="-93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2661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1" u="sng">
                <a:solidFill>
                  <a:srgbClr val="FF0000"/>
                </a:solidFill>
              </a:rPr>
              <a:t>УВАГА! ПЕРЕД РЕДАГУВАННЯМ ПРЕЗЕНТАЦІЇ ОЗНАЙОМТЕСЬ ТА ДОТРИМУЙТЕСЬ ВИМОГ І СТИЛІСТИКИ!</a:t>
            </a:r>
            <a:br>
              <a:rPr lang="uk-UA" b="1" u="sng">
                <a:solidFill>
                  <a:srgbClr val="FF0000"/>
                </a:solidFill>
              </a:rPr>
            </a:br>
            <a:r>
              <a:rPr lang="uk-UA" b="1" u="sng">
                <a:solidFill>
                  <a:srgbClr val="FF0000"/>
                </a:solidFill>
              </a:rPr>
              <a:t/>
            </a:r>
            <a:br>
              <a:rPr lang="uk-UA" b="1" u="sng">
                <a:solidFill>
                  <a:srgbClr val="FF0000"/>
                </a:solidFill>
              </a:rPr>
            </a:br>
            <a:r>
              <a:rPr lang="uk-UA" b="0" u="none">
                <a:solidFill>
                  <a:srgbClr val="FF0000"/>
                </a:solidFill>
              </a:rPr>
              <a:t>1) Встановіть шрифт </a:t>
            </a:r>
            <a:r>
              <a:rPr lang="uk-UA" b="0" i="0" u="none">
                <a:solidFill>
                  <a:srgbClr val="FF0000"/>
                </a:solidFill>
              </a:rPr>
              <a:t>Proxima Nova. Цей шрифт обраний і затверджений як корпоративний. Використовуйте тільки його.</a:t>
            </a:r>
            <a:endParaRPr/>
          </a:p>
          <a:p>
            <a:pPr marL="0" lvl="0" indent="0" algn="l" rtl="0">
              <a:spcBef>
                <a:spcPts val="0"/>
              </a:spcBef>
              <a:spcAft>
                <a:spcPts val="0"/>
              </a:spcAft>
              <a:buNone/>
            </a:pPr>
            <a:r>
              <a:rPr lang="uk-UA" b="0" i="0" u="none">
                <a:solidFill>
                  <a:srgbClr val="FF0000"/>
                </a:solidFill>
              </a:rPr>
              <a:t>2) Кольори не змінюйте. Презентація виконана в єдиному стилі із використанням фірмових кольорів. </a:t>
            </a:r>
            <a:br>
              <a:rPr lang="uk-UA" b="0" i="0" u="none">
                <a:solidFill>
                  <a:srgbClr val="FF0000"/>
                </a:solidFill>
              </a:rPr>
            </a:br>
            <a:r>
              <a:rPr lang="uk-UA" b="0" i="0" u="none">
                <a:solidFill>
                  <a:srgbClr val="FF0000"/>
                </a:solidFill>
              </a:rPr>
              <a:t>3) Умовне число «100», «1000» змінюєте на значення притаманне саме вашій ОТГ. Розмір встановлений за умовчуванням – його також не змінюємо. Просто у віконці для редагування вводимо необхідне значення.</a:t>
            </a:r>
            <a:endParaRPr/>
          </a:p>
          <a:p>
            <a:pPr marL="0" lvl="0" indent="0" algn="l" rtl="0">
              <a:spcBef>
                <a:spcPts val="0"/>
              </a:spcBef>
              <a:spcAft>
                <a:spcPts val="0"/>
              </a:spcAft>
              <a:buNone/>
            </a:pPr>
            <a:r>
              <a:rPr lang="uk-UA" b="0" i="0" u="none">
                <a:solidFill>
                  <a:srgbClr val="FF0000"/>
                </a:solidFill>
              </a:rPr>
              <a:t>4) Елементи не переміщуйте. Єдиний випадок коли можна видалити елемент це не відповідність позиції вашій ОТГ. Наприклад, за 2020 рік на території ОТГ не відбулось жодного вбивства, відповідно розкриття немає. Ця позиція не відповідає вашій ОТГ. Отже, видаляєте цю графу. А стовпчик вирівнюєте. Елементи не повинні бути хаотично розкидані по слайду. Нулів «О» чи «-» бути не повинно.</a:t>
            </a:r>
            <a:br>
              <a:rPr lang="uk-UA" b="0" i="0" u="none">
                <a:solidFill>
                  <a:srgbClr val="FF0000"/>
                </a:solidFill>
              </a:rPr>
            </a:br>
            <a:r>
              <a:rPr lang="uk-UA" b="0" i="0" u="none">
                <a:solidFill>
                  <a:srgbClr val="FF0000"/>
                </a:solidFill>
              </a:rPr>
              <a:t>5) Ваша презентація – це лише опорний конспект, це підказка для вас і зручний візуал для слухачів. Просто брати і просто називати цифри з презентації – це не звітування. Основні поняття повинні проговорюватись усно у промові.</a:t>
            </a:r>
            <a:br>
              <a:rPr lang="uk-UA" b="0" i="0" u="none">
                <a:solidFill>
                  <a:srgbClr val="FF0000"/>
                </a:solidFill>
              </a:rPr>
            </a:br>
            <a:r>
              <a:rPr lang="uk-UA" b="0" i="0" u="none">
                <a:solidFill>
                  <a:srgbClr val="FF0000"/>
                </a:solidFill>
              </a:rPr>
              <a:t/>
            </a:r>
            <a:br>
              <a:rPr lang="uk-UA" b="0" i="0" u="none">
                <a:solidFill>
                  <a:srgbClr val="FF0000"/>
                </a:solidFill>
              </a:rPr>
            </a:br>
            <a:r>
              <a:rPr lang="uk-UA" b="0" i="0" u="none">
                <a:solidFill>
                  <a:srgbClr val="FF0000"/>
                </a:solidFill>
              </a:rPr>
              <a:t>За додатковою інформацією чи питаннями щодо оформлення презентації не соромтесь телефонуйте: 067 284 72 00 Ярослава Крамаренко</a:t>
            </a:r>
            <a:endParaRPr/>
          </a:p>
          <a:p>
            <a:pPr marL="0" lvl="0" indent="0" algn="l" rtl="0">
              <a:spcBef>
                <a:spcPts val="0"/>
              </a:spcBef>
              <a:spcAft>
                <a:spcPts val="0"/>
              </a:spcAft>
              <a:buNone/>
            </a:pPr>
            <a:endParaRPr b="1" i="0" u="sng">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a:t>
            </a:fld>
            <a:endParaRPr/>
          </a:p>
        </p:txBody>
      </p:sp>
    </p:spTree>
    <p:extLst>
      <p:ext uri="{BB962C8B-B14F-4D97-AF65-F5344CB8AC3E}">
        <p14:creationId xmlns:p14="http://schemas.microsoft.com/office/powerpoint/2010/main" val="95706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uk-UA" dirty="0"/>
              <a:t>Значення вказуються за минулий рік та поточний: </a:t>
            </a:r>
            <a:r>
              <a:rPr lang="uk-UA" dirty="0" smtClean="0"/>
              <a:t>2022(кількість </a:t>
            </a:r>
            <a:r>
              <a:rPr lang="uk-UA" dirty="0"/>
              <a:t>правопорушень)/</a:t>
            </a:r>
            <a:r>
              <a:rPr lang="uk-UA" dirty="0" smtClean="0"/>
              <a:t>2023(кількість </a:t>
            </a:r>
            <a:r>
              <a:rPr lang="uk-UA" dirty="0"/>
              <a:t>правопорушень), наприклад: умисне вбивство 2/1</a:t>
            </a:r>
            <a:endParaRPr dirty="0"/>
          </a:p>
        </p:txBody>
      </p:sp>
      <p:sp>
        <p:nvSpPr>
          <p:cNvPr id="342" name="Google Shape;3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uk-UA" dirty="0" smtClean="0"/>
          </a:p>
        </p:txBody>
      </p:sp>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uk-UA" dirty="0" smtClean="0"/>
              <a:t>Червоним</a:t>
            </a:r>
            <a:r>
              <a:rPr lang="uk-UA" baseline="0" dirty="0" smtClean="0"/>
              <a:t> кольором наведені приклади. При оформленні презентації вставте необхідне вам.</a:t>
            </a:r>
          </a:p>
          <a:p>
            <a:pPr marL="0" lvl="0" indent="0" algn="l" rtl="0">
              <a:spcBef>
                <a:spcPts val="0"/>
              </a:spcBef>
              <a:spcAft>
                <a:spcPts val="0"/>
              </a:spcAft>
              <a:buNone/>
            </a:pPr>
            <a:r>
              <a:rPr lang="uk-UA" baseline="0" dirty="0" smtClean="0"/>
              <a:t>Оберіть для шрифту відповідний колір.</a:t>
            </a: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dirty="0"/>
              <a:t>Розглянути матеріалів. Це документи, які прийнятті з ВП + розглянуті самостійно.  </a:t>
            </a:r>
            <a:endParaRPr dirty="0"/>
          </a:p>
          <a:p>
            <a:pPr marL="0" lvl="0" indent="0" algn="l" rtl="0">
              <a:spcBef>
                <a:spcPts val="0"/>
              </a:spcBef>
              <a:spcAft>
                <a:spcPts val="0"/>
              </a:spcAft>
              <a:buNone/>
            </a:pPr>
            <a:r>
              <a:rPr lang="uk-UA" dirty="0"/>
              <a:t>Значення вказуються за минулий рік та поточний: </a:t>
            </a:r>
            <a:r>
              <a:rPr lang="uk-UA" dirty="0" smtClean="0"/>
              <a:t>2022(кількість </a:t>
            </a:r>
            <a:r>
              <a:rPr lang="uk-UA" dirty="0"/>
              <a:t>викликів)/</a:t>
            </a:r>
            <a:r>
              <a:rPr lang="uk-UA" dirty="0" smtClean="0"/>
              <a:t>2023(кількість </a:t>
            </a:r>
            <a:r>
              <a:rPr lang="uk-UA" dirty="0"/>
              <a:t>викликів), </a:t>
            </a:r>
            <a:r>
              <a:rPr lang="uk-UA" dirty="0" smtClean="0"/>
              <a:t>2022(кількість </a:t>
            </a:r>
            <a:r>
              <a:rPr lang="uk-UA" dirty="0"/>
              <a:t>розглянутих матеріалів)/</a:t>
            </a:r>
            <a:r>
              <a:rPr lang="uk-UA" dirty="0" smtClean="0"/>
              <a:t>2023(кількість </a:t>
            </a:r>
            <a:r>
              <a:rPr lang="uk-UA" dirty="0"/>
              <a:t>розглянутих матеріалів)</a:t>
            </a: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4</a:t>
            </a:fld>
            <a:endParaRPr/>
          </a:p>
        </p:txBody>
      </p:sp>
    </p:spTree>
    <p:extLst>
      <p:ext uri="{BB962C8B-B14F-4D97-AF65-F5344CB8AC3E}">
        <p14:creationId xmlns:p14="http://schemas.microsoft.com/office/powerpoint/2010/main" val="297413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43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 y="0"/>
            <a:ext cx="12192000" cy="1716833"/>
          </a:xfrm>
          <a:prstGeom prst="rect">
            <a:avLst/>
          </a:prstGeom>
          <a:solidFill>
            <a:srgbClr val="0070C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605206" y="3125956"/>
            <a:ext cx="10920627"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b="1" i="0" u="none" strike="noStrike" cap="none" dirty="0" smtClean="0">
                <a:solidFill>
                  <a:srgbClr val="002060"/>
                </a:solidFill>
                <a:latin typeface="Montserrat SemiBold" panose="00000700000000000000" pitchFamily="2" charset="-52"/>
                <a:sym typeface="Arial"/>
              </a:rPr>
              <a:t>ЗВІТ</a:t>
            </a:r>
            <a:endParaRPr sz="2000" dirty="0">
              <a:solidFill>
                <a:srgbClr val="002060"/>
              </a:solidFill>
              <a:latin typeface="Montserrat SemiBold" panose="00000700000000000000" pitchFamily="2" charset="-52"/>
            </a:endParaRPr>
          </a:p>
          <a:p>
            <a:pPr marL="0" marR="0" lvl="0" indent="0" algn="ctr" rtl="0">
              <a:spcBef>
                <a:spcPts val="0"/>
              </a:spcBef>
              <a:spcAft>
                <a:spcPts val="0"/>
              </a:spcAft>
              <a:buNone/>
            </a:pPr>
            <a:r>
              <a:rPr lang="uk-UA" sz="4000" dirty="0">
                <a:solidFill>
                  <a:srgbClr val="002060"/>
                </a:solidFill>
                <a:latin typeface="Montserrat SemiBold" panose="00000700000000000000" pitchFamily="2" charset="-52"/>
              </a:rPr>
              <a:t>з</a:t>
            </a:r>
            <a:r>
              <a:rPr lang="uk-UA" sz="4000" b="0" i="0" u="none" strike="noStrike" cap="none" dirty="0" smtClean="0">
                <a:solidFill>
                  <a:srgbClr val="002060"/>
                </a:solidFill>
                <a:latin typeface="Montserrat SemiBold" panose="00000700000000000000" pitchFamily="2" charset="-52"/>
                <a:sym typeface="Arial"/>
              </a:rPr>
              <a:t>а </a:t>
            </a:r>
            <a:r>
              <a:rPr lang="uk-UA" sz="4000" dirty="0" smtClean="0">
                <a:solidFill>
                  <a:srgbClr val="002060"/>
                </a:solidFill>
                <a:latin typeface="Montserrat SemiBold" panose="00000700000000000000" pitchFamily="2" charset="-52"/>
              </a:rPr>
              <a:t>6 місяців</a:t>
            </a:r>
            <a:r>
              <a:rPr lang="uk-UA" sz="4000" b="0" i="0" u="none" strike="noStrike" cap="none" dirty="0" smtClean="0">
                <a:solidFill>
                  <a:srgbClr val="002060"/>
                </a:solidFill>
                <a:latin typeface="Montserrat SemiBold" panose="00000700000000000000" pitchFamily="2" charset="-52"/>
                <a:sym typeface="Arial"/>
              </a:rPr>
              <a:t> 2025 року</a:t>
            </a:r>
            <a:endParaRPr sz="2000" dirty="0">
              <a:solidFill>
                <a:srgbClr val="002060"/>
              </a:solidFill>
              <a:latin typeface="Montserrat SemiBold" panose="00000700000000000000" pitchFamily="2" charset="-52"/>
            </a:endParaRPr>
          </a:p>
          <a:p>
            <a:pPr marL="0" marR="0" lvl="0" indent="0" algn="ctr" rtl="0">
              <a:spcBef>
                <a:spcPts val="0"/>
              </a:spcBef>
              <a:spcAft>
                <a:spcPts val="0"/>
              </a:spcAft>
              <a:buNone/>
            </a:pPr>
            <a:r>
              <a:rPr lang="uk-UA" sz="4000" b="0" i="0" u="none" strike="noStrike" cap="none" dirty="0" smtClean="0">
                <a:solidFill>
                  <a:srgbClr val="002060"/>
                </a:solidFill>
                <a:latin typeface="Montserrat SemiBold" panose="00000700000000000000" pitchFamily="2" charset="-52"/>
                <a:sym typeface="Arial"/>
              </a:rPr>
              <a:t>поліцейського офіцера громади</a:t>
            </a:r>
            <a:endParaRPr lang="uk-UA" sz="2000" dirty="0">
              <a:solidFill>
                <a:srgbClr val="002060"/>
              </a:solidFill>
              <a:latin typeface="Montserrat SemiBold" panose="00000700000000000000" pitchFamily="2" charset="-52"/>
            </a:endParaRPr>
          </a:p>
          <a:p>
            <a:pPr marL="0" marR="0" lvl="0" indent="0" algn="ctr" rtl="0">
              <a:spcBef>
                <a:spcPts val="0"/>
              </a:spcBef>
              <a:spcAft>
                <a:spcPts val="0"/>
              </a:spcAft>
              <a:buNone/>
            </a:pPr>
            <a:r>
              <a:rPr lang="uk-UA" sz="4000" dirty="0" err="1" smtClean="0">
                <a:solidFill>
                  <a:srgbClr val="002060"/>
                </a:solidFill>
                <a:latin typeface="Montserrat SemiBold" panose="00000700000000000000" pitchFamily="2" charset="-52"/>
              </a:rPr>
              <a:t>Саратської</a:t>
            </a:r>
            <a:r>
              <a:rPr lang="uk-UA" sz="4000" dirty="0" smtClean="0">
                <a:solidFill>
                  <a:srgbClr val="002060"/>
                </a:solidFill>
                <a:latin typeface="Montserrat SemiBold" panose="00000700000000000000" pitchFamily="2" charset="-52"/>
              </a:rPr>
              <a:t> селищної </a:t>
            </a:r>
            <a:r>
              <a:rPr lang="uk-UA" sz="4000" dirty="0" smtClean="0">
                <a:solidFill>
                  <a:srgbClr val="002060"/>
                </a:solidFill>
                <a:latin typeface="Montserrat SemiBold" panose="00000700000000000000" pitchFamily="2" charset="-52"/>
              </a:rPr>
              <a:t>територіальної</a:t>
            </a:r>
            <a:r>
              <a:rPr lang="uk-UA" sz="4000" b="0" i="0" u="none" strike="noStrike" cap="none" dirty="0" smtClean="0">
                <a:solidFill>
                  <a:srgbClr val="002060"/>
                </a:solidFill>
                <a:latin typeface="Montserrat SemiBold" panose="00000700000000000000" pitchFamily="2" charset="-52"/>
                <a:sym typeface="Arial"/>
              </a:rPr>
              <a:t> </a:t>
            </a:r>
            <a:r>
              <a:rPr lang="uk-UA" sz="4000" b="0" i="0" u="none" strike="noStrike" cap="none" dirty="0">
                <a:solidFill>
                  <a:srgbClr val="002060"/>
                </a:solidFill>
                <a:latin typeface="Montserrat SemiBold" panose="00000700000000000000" pitchFamily="2" charset="-52"/>
                <a:sym typeface="Arial"/>
              </a:rPr>
              <a:t>громади</a:t>
            </a:r>
            <a:endParaRPr sz="4000" b="0" i="0" u="none" strike="noStrike" cap="none" dirty="0">
              <a:solidFill>
                <a:srgbClr val="002060"/>
              </a:solidFill>
              <a:latin typeface="Montserrat SemiBold" panose="00000700000000000000" pitchFamily="2" charset="-52"/>
              <a:sym typeface="Arial"/>
            </a:endParaRPr>
          </a:p>
        </p:txBody>
      </p:sp>
      <p:cxnSp>
        <p:nvCxnSpPr>
          <p:cNvPr id="91" name="Google Shape;91;p1"/>
          <p:cNvCxnSpPr/>
          <p:nvPr/>
        </p:nvCxnSpPr>
        <p:spPr>
          <a:xfrm>
            <a:off x="1" y="1927952"/>
            <a:ext cx="4973215" cy="0"/>
          </a:xfrm>
          <a:prstGeom prst="straightConnector1">
            <a:avLst/>
          </a:prstGeom>
          <a:noFill/>
          <a:ln w="57150" cap="flat" cmpd="sng">
            <a:solidFill>
              <a:schemeClr val="accent4"/>
            </a:solidFill>
            <a:prstDash val="solid"/>
            <a:miter lim="800000"/>
            <a:headEnd type="none" w="sm" len="sm"/>
            <a:tailEnd type="none" w="sm" len="sm"/>
          </a:ln>
        </p:spPr>
      </p:cxnSp>
      <p:cxnSp>
        <p:nvCxnSpPr>
          <p:cNvPr id="92" name="Google Shape;92;p1"/>
          <p:cNvCxnSpPr/>
          <p:nvPr/>
        </p:nvCxnSpPr>
        <p:spPr>
          <a:xfrm>
            <a:off x="6935821" y="1927952"/>
            <a:ext cx="5245245" cy="0"/>
          </a:xfrm>
          <a:prstGeom prst="straightConnector1">
            <a:avLst/>
          </a:prstGeom>
          <a:noFill/>
          <a:ln w="57150" cap="flat" cmpd="sng">
            <a:solidFill>
              <a:schemeClr val="accent4"/>
            </a:solidFill>
            <a:prstDash val="solid"/>
            <a:miter lim="800000"/>
            <a:headEnd type="none" w="sm" len="sm"/>
            <a:tailEnd type="none" w="sm" len="sm"/>
          </a:ln>
        </p:spPr>
      </p:cxnSp>
      <p:pic>
        <p:nvPicPr>
          <p:cNvPr id="93" name="Google Shape;93;p1"/>
          <p:cNvPicPr preferRelativeResize="0"/>
          <p:nvPr/>
        </p:nvPicPr>
        <p:blipFill rotWithShape="1">
          <a:blip r:embed="rId3">
            <a:alphaModFix/>
          </a:blip>
          <a:srcRect/>
          <a:stretch/>
        </p:blipFill>
        <p:spPr>
          <a:xfrm>
            <a:off x="2994375" y="239076"/>
            <a:ext cx="5993130" cy="5029200"/>
          </a:xfrm>
          <a:prstGeom prst="rect">
            <a:avLst/>
          </a:prstGeom>
          <a:noFill/>
          <a:ln>
            <a:noFill/>
          </a:ln>
        </p:spPr>
      </p:pic>
    </p:spTree>
    <p:extLst>
      <p:ext uri="{BB962C8B-B14F-4D97-AF65-F5344CB8AC3E}">
        <p14:creationId xmlns:p14="http://schemas.microsoft.com/office/powerpoint/2010/main" val="172067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1"/>
          <p:cNvPicPr preferRelativeResize="0"/>
          <p:nvPr/>
        </p:nvPicPr>
        <p:blipFill rotWithShape="1">
          <a:blip r:embed="rId3">
            <a:alphaModFix/>
          </a:blip>
          <a:srcRect/>
          <a:stretch/>
        </p:blipFill>
        <p:spPr>
          <a:xfrm>
            <a:off x="-66678" y="40"/>
            <a:ext cx="12258677" cy="6857960"/>
          </a:xfrm>
          <a:prstGeom prst="rect">
            <a:avLst/>
          </a:prstGeom>
          <a:noFill/>
          <a:ln>
            <a:noFill/>
          </a:ln>
        </p:spPr>
      </p:pic>
      <p:sp>
        <p:nvSpPr>
          <p:cNvPr id="248" name="Google Shape;248;p11"/>
          <p:cNvSpPr txBox="1"/>
          <p:nvPr/>
        </p:nvSpPr>
        <p:spPr>
          <a:xfrm>
            <a:off x="260271" y="579421"/>
            <a:ext cx="566853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249" name="Google Shape;249;p11"/>
          <p:cNvSpPr txBox="1"/>
          <p:nvPr/>
        </p:nvSpPr>
        <p:spPr>
          <a:xfrm>
            <a:off x="3732133" y="2096552"/>
            <a:ext cx="680261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безпеки дорожнього руху</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50" name="Google Shape;250;p11"/>
          <p:cNvCxnSpPr/>
          <p:nvPr/>
        </p:nvCxnSpPr>
        <p:spPr>
          <a:xfrm>
            <a:off x="3815815" y="2739905"/>
            <a:ext cx="6491236" cy="0"/>
          </a:xfrm>
          <a:prstGeom prst="straightConnector1">
            <a:avLst/>
          </a:prstGeom>
          <a:noFill/>
          <a:ln w="28575" cap="flat" cmpd="sng">
            <a:solidFill>
              <a:schemeClr val="accent4"/>
            </a:solidFill>
            <a:prstDash val="solid"/>
            <a:miter lim="800000"/>
            <a:headEnd type="none" w="sm" len="sm"/>
            <a:tailEnd type="none" w="sm" len="sm"/>
          </a:ln>
        </p:spPr>
      </p:cxnSp>
      <p:sp>
        <p:nvSpPr>
          <p:cNvPr id="251" name="Google Shape;251;p11"/>
          <p:cNvSpPr txBox="1"/>
          <p:nvPr/>
        </p:nvSpPr>
        <p:spPr>
          <a:xfrm>
            <a:off x="260271" y="3016090"/>
            <a:ext cx="944643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124 КУпАП </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правил дорожнього </a:t>
            </a:r>
            <a:r>
              <a:rPr lang="uk-UA" sz="1600" dirty="0" smtClean="0">
                <a:solidFill>
                  <a:srgbClr val="182947"/>
                </a:solidFill>
                <a:latin typeface="Montserrat Light" panose="00000400000000000000" pitchFamily="2" charset="-52"/>
                <a:ea typeface="Proxima Nova"/>
                <a:cs typeface="Proxima Nova"/>
                <a:sym typeface="Proxima Nova"/>
              </a:rPr>
              <a:t>руху,</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що </a:t>
            </a:r>
            <a:r>
              <a:rPr lang="uk-UA" sz="1600" dirty="0">
                <a:solidFill>
                  <a:srgbClr val="182947"/>
                </a:solidFill>
                <a:latin typeface="Montserrat Light" panose="00000400000000000000" pitchFamily="2" charset="-52"/>
                <a:ea typeface="Proxima Nova"/>
                <a:cs typeface="Proxima Nova"/>
                <a:sym typeface="Proxima Nova"/>
              </a:rPr>
              <a:t>спричинило пошкодження ТЗ, вантажу,</a:t>
            </a:r>
            <a:endParaRPr sz="1600" dirty="0">
              <a:latin typeface="Montserrat Light" panose="000004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автомобільних доріг, вулиць, залізничних </a:t>
            </a:r>
            <a:r>
              <a:rPr lang="uk-UA" sz="1600" dirty="0" smtClean="0">
                <a:solidFill>
                  <a:srgbClr val="182947"/>
                </a:solidFill>
                <a:latin typeface="Montserrat Light" panose="00000400000000000000" pitchFamily="2" charset="-52"/>
                <a:ea typeface="Proxima Nova"/>
                <a:cs typeface="Proxima Nova"/>
                <a:sym typeface="Proxima Nova"/>
              </a:rPr>
              <a:t>переїздів,</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дорожніх </a:t>
            </a:r>
            <a:r>
              <a:rPr lang="uk-UA" sz="1600" dirty="0">
                <a:solidFill>
                  <a:srgbClr val="182947"/>
                </a:solidFill>
                <a:latin typeface="Montserrat Light" panose="00000400000000000000" pitchFamily="2" charset="-52"/>
                <a:ea typeface="Proxima Nova"/>
                <a:cs typeface="Proxima Nova"/>
                <a:sym typeface="Proxima Nova"/>
              </a:rPr>
              <a:t>споруд чи іншого </a:t>
            </a:r>
            <a:r>
              <a:rPr lang="uk-UA" sz="1600" dirty="0" smtClean="0">
                <a:solidFill>
                  <a:srgbClr val="182947"/>
                </a:solidFill>
                <a:latin typeface="Montserrat Light" panose="00000400000000000000" pitchFamily="2" charset="-52"/>
                <a:ea typeface="Proxima Nova"/>
                <a:cs typeface="Proxima Nova"/>
                <a:sym typeface="Proxima Nova"/>
              </a:rPr>
              <a:t>майна</a:t>
            </a:r>
            <a:endParaRPr sz="1600" dirty="0">
              <a:latin typeface="Montserrat Light" panose="00000400000000000000" pitchFamily="2" charset="-52"/>
            </a:endParaRPr>
          </a:p>
        </p:txBody>
      </p:sp>
      <p:sp>
        <p:nvSpPr>
          <p:cNvPr id="253" name="Google Shape;253;p11"/>
          <p:cNvSpPr txBox="1"/>
          <p:nvPr/>
        </p:nvSpPr>
        <p:spPr>
          <a:xfrm>
            <a:off x="260271" y="4274183"/>
            <a:ext cx="972779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130 КУпАП</a:t>
            </a:r>
            <a:endParaRPr sz="1800"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Керування транспортним </a:t>
            </a:r>
            <a:r>
              <a:rPr lang="uk-UA" sz="1600" dirty="0" smtClean="0">
                <a:solidFill>
                  <a:srgbClr val="182947"/>
                </a:solidFill>
                <a:latin typeface="Montserrat Light" panose="00000400000000000000" pitchFamily="2" charset="-52"/>
                <a:ea typeface="Proxima Nova"/>
                <a:cs typeface="Proxima Nova"/>
                <a:sym typeface="Proxima Nova"/>
              </a:rPr>
              <a:t>засобом</a:t>
            </a:r>
            <a:r>
              <a:rPr lang="uk-UA" sz="1600" dirty="0">
                <a:latin typeface="Montserrat Light" panose="00000400000000000000" pitchFamily="2" charset="-52"/>
                <a:ea typeface="Proxima Nova"/>
              </a:rPr>
              <a:t> </a:t>
            </a:r>
            <a:r>
              <a:rPr lang="uk-UA" sz="1600" dirty="0" smtClean="0">
                <a:solidFill>
                  <a:srgbClr val="182947"/>
                </a:solidFill>
                <a:latin typeface="Montserrat Light" panose="00000400000000000000" pitchFamily="2" charset="-52"/>
                <a:ea typeface="Proxima Nova"/>
                <a:cs typeface="Proxima Nova"/>
                <a:sym typeface="Proxima Nova"/>
              </a:rPr>
              <a:t>у </a:t>
            </a:r>
            <a:r>
              <a:rPr lang="uk-UA" sz="1600" dirty="0">
                <a:solidFill>
                  <a:srgbClr val="182947"/>
                </a:solidFill>
                <a:latin typeface="Montserrat Light" panose="00000400000000000000" pitchFamily="2" charset="-52"/>
                <a:ea typeface="Proxima Nova"/>
                <a:cs typeface="Proxima Nova"/>
                <a:sym typeface="Proxima Nova"/>
              </a:rPr>
              <a:t>стані алкогольного чи наркотичного сп’яніння</a:t>
            </a:r>
            <a:endParaRPr sz="1600" dirty="0">
              <a:latin typeface="Montserrat Light" panose="00000400000000000000" pitchFamily="2" charset="-52"/>
            </a:endParaRPr>
          </a:p>
        </p:txBody>
      </p:sp>
      <p:sp>
        <p:nvSpPr>
          <p:cNvPr id="255" name="Google Shape;255;p11"/>
          <p:cNvSpPr txBox="1"/>
          <p:nvPr/>
        </p:nvSpPr>
        <p:spPr>
          <a:xfrm>
            <a:off x="260271" y="5547435"/>
            <a:ext cx="651231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002060"/>
                </a:solidFill>
                <a:latin typeface="Montserrat Light" panose="00000400000000000000" pitchFamily="2" charset="-52"/>
                <a:ea typeface="Proxima Nova"/>
                <a:cs typeface="Proxima Nova"/>
                <a:sym typeface="Proxima Nova"/>
              </a:rPr>
              <a:t>ІНШІ ПОРУШЕННЯ ПРАВИЛ ДОРОЖНЬОГО </a:t>
            </a:r>
            <a:r>
              <a:rPr lang="uk-UA" sz="1800" b="1" dirty="0" smtClean="0">
                <a:solidFill>
                  <a:srgbClr val="002060"/>
                </a:solidFill>
                <a:latin typeface="Montserrat Light" panose="00000400000000000000" pitchFamily="2" charset="-52"/>
                <a:ea typeface="Proxima Nova"/>
                <a:cs typeface="Proxima Nova"/>
                <a:sym typeface="Proxima Nova"/>
              </a:rPr>
              <a:t>РУХУ</a:t>
            </a:r>
          </a:p>
          <a:p>
            <a:pPr marL="0" marR="0" lvl="0" indent="0" algn="l" rtl="0">
              <a:spcBef>
                <a:spcPts val="0"/>
              </a:spcBef>
              <a:spcAft>
                <a:spcPts val="0"/>
              </a:spcAft>
              <a:buNone/>
            </a:pPr>
            <a:r>
              <a:rPr lang="uk-UA" sz="1800" dirty="0">
                <a:solidFill>
                  <a:srgbClr val="002060"/>
                </a:solidFill>
                <a:latin typeface="Montserrat Light" panose="00000400000000000000" pitchFamily="2" charset="-52"/>
                <a:sym typeface="Proxima Nova"/>
              </a:rPr>
              <a:t>в</a:t>
            </a:r>
            <a:r>
              <a:rPr lang="uk-UA" sz="1800" dirty="0" smtClean="0">
                <a:solidFill>
                  <a:srgbClr val="002060"/>
                </a:solidFill>
                <a:latin typeface="Montserrat Light" panose="00000400000000000000" pitchFamily="2" charset="-52"/>
                <a:sym typeface="Proxima Nova"/>
              </a:rPr>
              <a:t>ставити необхідне</a:t>
            </a:r>
            <a:endParaRPr dirty="0">
              <a:solidFill>
                <a:srgbClr val="002060"/>
              </a:solidFill>
              <a:latin typeface="Montserrat Light" panose="00000400000000000000" pitchFamily="2" charset="-52"/>
            </a:endParaRPr>
          </a:p>
        </p:txBody>
      </p:sp>
      <p:pic>
        <p:nvPicPr>
          <p:cNvPr id="257" name="Google Shape;257;p11"/>
          <p:cNvPicPr preferRelativeResize="0"/>
          <p:nvPr/>
        </p:nvPicPr>
        <p:blipFill rotWithShape="1">
          <a:blip r:embed="rId4">
            <a:alphaModFix/>
          </a:blip>
          <a:srcRect/>
          <a:stretch/>
        </p:blipFill>
        <p:spPr>
          <a:xfrm>
            <a:off x="10492904" y="1938516"/>
            <a:ext cx="870468" cy="889541"/>
          </a:xfrm>
          <a:prstGeom prst="rect">
            <a:avLst/>
          </a:prstGeom>
          <a:noFill/>
          <a:ln>
            <a:noFill/>
          </a:ln>
        </p:spPr>
      </p:pic>
      <p:sp>
        <p:nvSpPr>
          <p:cNvPr id="15" name="Google Shape;185;p7"/>
          <p:cNvSpPr txBox="1"/>
          <p:nvPr/>
        </p:nvSpPr>
        <p:spPr>
          <a:xfrm>
            <a:off x="10593862" y="3269617"/>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6" name="Google Shape;185;p7"/>
          <p:cNvSpPr txBox="1"/>
          <p:nvPr/>
        </p:nvSpPr>
        <p:spPr>
          <a:xfrm>
            <a:off x="10618427" y="436792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7" name="Google Shape;185;p7"/>
          <p:cNvSpPr txBox="1"/>
          <p:nvPr/>
        </p:nvSpPr>
        <p:spPr>
          <a:xfrm>
            <a:off x="10618427" y="5466239"/>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12</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2"/>
          <p:cNvPicPr preferRelativeResize="0"/>
          <p:nvPr/>
        </p:nvPicPr>
        <p:blipFill rotWithShape="1">
          <a:blip r:embed="rId3">
            <a:alphaModFix/>
          </a:blip>
          <a:srcRect/>
          <a:stretch/>
        </p:blipFill>
        <p:spPr>
          <a:xfrm>
            <a:off x="0" y="3819"/>
            <a:ext cx="12192074" cy="6857960"/>
          </a:xfrm>
          <a:prstGeom prst="rect">
            <a:avLst/>
          </a:prstGeom>
          <a:noFill/>
          <a:ln>
            <a:noFill/>
          </a:ln>
        </p:spPr>
      </p:pic>
      <p:sp>
        <p:nvSpPr>
          <p:cNvPr id="265" name="Google Shape;265;p12"/>
          <p:cNvSpPr/>
          <p:nvPr/>
        </p:nvSpPr>
        <p:spPr>
          <a:xfrm>
            <a:off x="1214419" y="1849431"/>
            <a:ext cx="559778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дозвільної системи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66" name="Google Shape;266;p12"/>
          <p:cNvCxnSpPr/>
          <p:nvPr/>
        </p:nvCxnSpPr>
        <p:spPr>
          <a:xfrm>
            <a:off x="1308463" y="2451802"/>
            <a:ext cx="5257297" cy="191"/>
          </a:xfrm>
          <a:prstGeom prst="straightConnector1">
            <a:avLst/>
          </a:prstGeom>
          <a:noFill/>
          <a:ln w="28575" cap="flat" cmpd="sng">
            <a:solidFill>
              <a:schemeClr val="accent4"/>
            </a:solidFill>
            <a:prstDash val="solid"/>
            <a:miter lim="800000"/>
            <a:headEnd type="none" w="sm" len="sm"/>
            <a:tailEnd type="none" w="sm" len="sm"/>
          </a:ln>
        </p:spPr>
      </p:cxnSp>
      <p:pic>
        <p:nvPicPr>
          <p:cNvPr id="267" name="Google Shape;267;p12"/>
          <p:cNvPicPr preferRelativeResize="0"/>
          <p:nvPr/>
        </p:nvPicPr>
        <p:blipFill rotWithShape="1">
          <a:blip r:embed="rId4">
            <a:alphaModFix/>
          </a:blip>
          <a:srcRect/>
          <a:stretch/>
        </p:blipFill>
        <p:spPr>
          <a:xfrm>
            <a:off x="279857" y="1849431"/>
            <a:ext cx="824950" cy="851873"/>
          </a:xfrm>
          <a:prstGeom prst="rect">
            <a:avLst/>
          </a:prstGeom>
          <a:noFill/>
          <a:ln>
            <a:noFill/>
          </a:ln>
        </p:spPr>
      </p:pic>
      <p:sp>
        <p:nvSpPr>
          <p:cNvPr id="268" name="Google Shape;268;p12"/>
          <p:cNvSpPr txBox="1"/>
          <p:nvPr/>
        </p:nvSpPr>
        <p:spPr>
          <a:xfrm>
            <a:off x="638043" y="3285579"/>
            <a:ext cx="490070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a:solidFill>
                  <a:srgbClr val="182947"/>
                </a:solidFill>
                <a:latin typeface="Montserrat Medium" panose="00000600000000000000" pitchFamily="2" charset="-52"/>
                <a:ea typeface="Proxima Nova"/>
                <a:cs typeface="Proxima Nova"/>
                <a:sym typeface="Proxima Nova"/>
              </a:rPr>
              <a:t>Перевірено власників зброї</a:t>
            </a:r>
            <a:endParaRPr dirty="0">
              <a:latin typeface="Montserrat Medium" panose="00000600000000000000" pitchFamily="2" charset="-52"/>
            </a:endParaRPr>
          </a:p>
        </p:txBody>
      </p:sp>
      <p:sp>
        <p:nvSpPr>
          <p:cNvPr id="269" name="Google Shape;269;p12"/>
          <p:cNvSpPr txBox="1"/>
          <p:nvPr/>
        </p:nvSpPr>
        <p:spPr>
          <a:xfrm>
            <a:off x="2121621" y="4615967"/>
            <a:ext cx="2002704" cy="1015622"/>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Medium" panose="00000600000000000000" pitchFamily="2" charset="-52"/>
                <a:ea typeface="Proxima Nova"/>
                <a:cs typeface="Proxima Nova"/>
                <a:sym typeface="Proxima Nova"/>
              </a:rPr>
              <a:t>55</a:t>
            </a:r>
            <a:endParaRPr sz="6000" dirty="0">
              <a:solidFill>
                <a:srgbClr val="FFC000"/>
              </a:solidFill>
              <a:latin typeface="Montserrat Medium" panose="00000600000000000000" pitchFamily="2" charset="-52"/>
              <a:ea typeface="Proxima Nova"/>
              <a:cs typeface="Proxima Nova"/>
              <a:sym typeface="Proxima Nova"/>
            </a:endParaRPr>
          </a:p>
        </p:txBody>
      </p:sp>
      <p:sp>
        <p:nvSpPr>
          <p:cNvPr id="270" name="Google Shape;270;p12"/>
          <p:cNvSpPr txBox="1"/>
          <p:nvPr/>
        </p:nvSpPr>
        <p:spPr>
          <a:xfrm>
            <a:off x="10834147" y="2762399"/>
            <a:ext cx="93739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0</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71" name="Google Shape;271;p12"/>
          <p:cNvSpPr txBox="1"/>
          <p:nvPr/>
        </p:nvSpPr>
        <p:spPr>
          <a:xfrm>
            <a:off x="10834146" y="4931850"/>
            <a:ext cx="93739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14</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72" name="Google Shape;272;p12"/>
          <p:cNvSpPr txBox="1"/>
          <p:nvPr/>
        </p:nvSpPr>
        <p:spPr>
          <a:xfrm>
            <a:off x="6667461" y="2851773"/>
            <a:ext cx="442124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a:t>
            </a:r>
            <a:r>
              <a:rPr lang="uk-UA" sz="1800" b="1" dirty="0" smtClean="0">
                <a:solidFill>
                  <a:srgbClr val="182947"/>
                </a:solidFill>
                <a:latin typeface="Montserrat Medium" panose="00000600000000000000" pitchFamily="2" charset="-52"/>
                <a:ea typeface="Proxima Nova"/>
                <a:cs typeface="Proxima Nova"/>
                <a:sym typeface="Proxima Nova"/>
              </a:rPr>
              <a:t>190 </a:t>
            </a:r>
            <a:r>
              <a:rPr lang="uk-UA" sz="1800" b="1" dirty="0" err="1" smtClean="0">
                <a:solidFill>
                  <a:srgbClr val="182947"/>
                </a:solidFill>
                <a:latin typeface="Montserrat Medium" panose="00000600000000000000" pitchFamily="2" charset="-52"/>
                <a:ea typeface="Proxima Nova"/>
                <a:cs typeface="Proxima Nova"/>
                <a:sym typeface="Proxima Nova"/>
              </a:rPr>
              <a:t>КУпАП</a:t>
            </a:r>
            <a:endParaRPr lang="uk-UA" sz="1800" b="1" dirty="0" smtClean="0">
              <a:solidFill>
                <a:srgbClr val="182947"/>
              </a:solidFill>
              <a:latin typeface="Montserrat Medium" panose="00000600000000000000" pitchFamily="2" charset="-52"/>
              <a:ea typeface="Proxima Nova"/>
              <a:cs typeface="Proxima Nova"/>
              <a:sym typeface="Proxima Nova"/>
            </a:endParaRPr>
          </a:p>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Порушення </a:t>
            </a:r>
            <a:r>
              <a:rPr lang="uk-UA" sz="1800" dirty="0">
                <a:solidFill>
                  <a:srgbClr val="182947"/>
                </a:solidFill>
                <a:latin typeface="Montserrat Light" panose="00000400000000000000" pitchFamily="2" charset="-52"/>
                <a:ea typeface="Proxima Nova"/>
                <a:cs typeface="Proxima Nova"/>
                <a:sym typeface="Proxima Nova"/>
              </a:rPr>
              <a:t>громадянами</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правил зберігання,</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носіння або перевезення </a:t>
            </a:r>
            <a:r>
              <a:rPr lang="uk-UA" sz="1800" dirty="0" smtClean="0">
                <a:solidFill>
                  <a:srgbClr val="182947"/>
                </a:solidFill>
                <a:latin typeface="Montserrat Light" panose="00000400000000000000" pitchFamily="2" charset="-52"/>
                <a:ea typeface="Proxima Nova"/>
                <a:cs typeface="Proxima Nova"/>
                <a:sym typeface="Proxima Nova"/>
              </a:rPr>
              <a:t>зброї</a:t>
            </a:r>
            <a:endParaRPr dirty="0">
              <a:latin typeface="Montserrat Light" panose="00000400000000000000" pitchFamily="2" charset="-52"/>
            </a:endParaRPr>
          </a:p>
        </p:txBody>
      </p:sp>
      <p:sp>
        <p:nvSpPr>
          <p:cNvPr id="273" name="Google Shape;273;p12"/>
          <p:cNvSpPr txBox="1"/>
          <p:nvPr/>
        </p:nvSpPr>
        <p:spPr>
          <a:xfrm>
            <a:off x="6565760" y="5019199"/>
            <a:ext cx="47370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192 КУпАП</a:t>
            </a:r>
            <a:endParaRPr dirty="0">
              <a:latin typeface="Montserrat Medium" panose="000006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Порушення громадянами</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строків реєстрації (перереєстрації) </a:t>
            </a:r>
            <a:endParaRPr sz="1800" dirty="0">
              <a:solidFill>
                <a:srgbClr val="182947"/>
              </a:solidFill>
              <a:latin typeface="Montserrat Light" panose="00000400000000000000" pitchFamily="2" charset="-52"/>
              <a:ea typeface="Proxima Nova"/>
              <a:cs typeface="Proxima Nova"/>
              <a:sym typeface="Proxima Nova"/>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зброї і правил взяття її на облік</a:t>
            </a:r>
            <a:endParaRPr sz="1800" dirty="0">
              <a:solidFill>
                <a:srgbClr val="182947"/>
              </a:solidFill>
              <a:latin typeface="Montserrat Light" panose="00000400000000000000" pitchFamily="2" charset="-52"/>
              <a:ea typeface="Proxima Nova"/>
              <a:cs typeface="Proxima Nova"/>
              <a:sym typeface="Proxima Nova"/>
            </a:endParaRPr>
          </a:p>
        </p:txBody>
      </p:sp>
      <p:sp>
        <p:nvSpPr>
          <p:cNvPr id="20" name="Google Shape;248;p11"/>
          <p:cNvSpPr txBox="1"/>
          <p:nvPr/>
        </p:nvSpPr>
        <p:spPr>
          <a:xfrm>
            <a:off x="260271" y="579421"/>
            <a:ext cx="566853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a:stretch/>
        </p:blipFill>
        <p:spPr>
          <a:xfrm>
            <a:off x="0" y="3860"/>
            <a:ext cx="12192000" cy="6857919"/>
          </a:xfrm>
          <a:prstGeom prst="rect">
            <a:avLst/>
          </a:prstGeom>
          <a:noFill/>
          <a:ln>
            <a:noFill/>
          </a:ln>
        </p:spPr>
      </p:pic>
      <p:pic>
        <p:nvPicPr>
          <p:cNvPr id="327" name="Google Shape;327;p15"/>
          <p:cNvPicPr preferRelativeResize="0"/>
          <p:nvPr/>
        </p:nvPicPr>
        <p:blipFill rotWithShape="1">
          <a:blip r:embed="rId4">
            <a:alphaModFix/>
          </a:blip>
          <a:srcRect/>
          <a:stretch/>
        </p:blipFill>
        <p:spPr>
          <a:xfrm>
            <a:off x="1386689" y="2341314"/>
            <a:ext cx="834886" cy="834886"/>
          </a:xfrm>
          <a:prstGeom prst="rect">
            <a:avLst/>
          </a:prstGeom>
          <a:noFill/>
          <a:ln>
            <a:noFill/>
          </a:ln>
        </p:spPr>
      </p:pic>
      <p:pic>
        <p:nvPicPr>
          <p:cNvPr id="328" name="Google Shape;328;p15"/>
          <p:cNvPicPr preferRelativeResize="0"/>
          <p:nvPr/>
        </p:nvPicPr>
        <p:blipFill rotWithShape="1">
          <a:blip r:embed="rId5">
            <a:alphaModFix/>
          </a:blip>
          <a:srcRect/>
          <a:stretch/>
        </p:blipFill>
        <p:spPr>
          <a:xfrm>
            <a:off x="9729378" y="2341314"/>
            <a:ext cx="938892" cy="938892"/>
          </a:xfrm>
          <a:prstGeom prst="rect">
            <a:avLst/>
          </a:prstGeom>
          <a:noFill/>
          <a:ln>
            <a:noFill/>
          </a:ln>
        </p:spPr>
      </p:pic>
      <p:pic>
        <p:nvPicPr>
          <p:cNvPr id="329" name="Google Shape;329;p15"/>
          <p:cNvPicPr preferRelativeResize="0"/>
          <p:nvPr/>
        </p:nvPicPr>
        <p:blipFill rotWithShape="1">
          <a:blip r:embed="rId6">
            <a:alphaModFix/>
          </a:blip>
          <a:srcRect/>
          <a:stretch/>
        </p:blipFill>
        <p:spPr>
          <a:xfrm>
            <a:off x="5638240" y="2345634"/>
            <a:ext cx="834886" cy="834886"/>
          </a:xfrm>
          <a:prstGeom prst="rect">
            <a:avLst/>
          </a:prstGeom>
          <a:noFill/>
          <a:ln>
            <a:noFill/>
          </a:ln>
        </p:spPr>
      </p:pic>
      <p:sp>
        <p:nvSpPr>
          <p:cNvPr id="330" name="Google Shape;330;p15"/>
          <p:cNvSpPr txBox="1"/>
          <p:nvPr/>
        </p:nvSpPr>
        <p:spPr>
          <a:xfrm>
            <a:off x="183334" y="3284526"/>
            <a:ext cx="334418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Розшукав</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транспортні засоби,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якими незаконно заволоділи</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1" name="Google Shape;331;p15"/>
          <p:cNvSpPr txBox="1"/>
          <p:nvPr/>
        </p:nvSpPr>
        <p:spPr>
          <a:xfrm>
            <a:off x="4681580" y="3330691"/>
            <a:ext cx="274466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Затримав</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правопорушників</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2" name="Google Shape;332;p15"/>
          <p:cNvSpPr txBox="1"/>
          <p:nvPr/>
        </p:nvSpPr>
        <p:spPr>
          <a:xfrm>
            <a:off x="8448514" y="3325314"/>
            <a:ext cx="350061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Розшукав</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осіб зниклих безвісти та</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осіб, що переховуються</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від слідства та суду</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3" name="Google Shape;333;p15"/>
          <p:cNvSpPr txBox="1"/>
          <p:nvPr/>
        </p:nvSpPr>
        <p:spPr>
          <a:xfrm>
            <a:off x="1076207" y="5195569"/>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1</a:t>
            </a:r>
            <a:endParaRPr sz="6000" dirty="0">
              <a:solidFill>
                <a:srgbClr val="FFC000"/>
              </a:solidFill>
              <a:latin typeface="Montserrat SemiBold" panose="00000700000000000000" pitchFamily="2" charset="-52"/>
              <a:ea typeface="Proxima Nova"/>
              <a:cs typeface="Proxima Nova"/>
              <a:sym typeface="Proxima Nova"/>
            </a:endParaRPr>
          </a:p>
        </p:txBody>
      </p:sp>
      <p:sp>
        <p:nvSpPr>
          <p:cNvPr id="334" name="Google Shape;334;p15"/>
          <p:cNvSpPr txBox="1"/>
          <p:nvPr/>
        </p:nvSpPr>
        <p:spPr>
          <a:xfrm>
            <a:off x="5342428" y="5183378"/>
            <a:ext cx="162987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sp>
        <p:nvSpPr>
          <p:cNvPr id="335" name="Google Shape;335;p15"/>
          <p:cNvSpPr txBox="1"/>
          <p:nvPr/>
        </p:nvSpPr>
        <p:spPr>
          <a:xfrm>
            <a:off x="9608647" y="5195569"/>
            <a:ext cx="177372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cxnSp>
        <p:nvCxnSpPr>
          <p:cNvPr id="336" name="Google Shape;336;p15"/>
          <p:cNvCxnSpPr/>
          <p:nvPr/>
        </p:nvCxnSpPr>
        <p:spPr>
          <a:xfrm>
            <a:off x="8101643" y="2272566"/>
            <a:ext cx="6938" cy="2258455"/>
          </a:xfrm>
          <a:prstGeom prst="straightConnector1">
            <a:avLst/>
          </a:prstGeom>
          <a:noFill/>
          <a:ln w="19050" cap="flat" cmpd="sng">
            <a:solidFill>
              <a:schemeClr val="accent4"/>
            </a:solidFill>
            <a:prstDash val="solid"/>
            <a:miter lim="800000"/>
            <a:headEnd type="none" w="sm" len="sm"/>
            <a:tailEnd type="none" w="sm" len="sm"/>
          </a:ln>
        </p:spPr>
      </p:cxnSp>
      <p:cxnSp>
        <p:nvCxnSpPr>
          <p:cNvPr id="337" name="Google Shape;337;p15"/>
          <p:cNvCxnSpPr/>
          <p:nvPr/>
        </p:nvCxnSpPr>
        <p:spPr>
          <a:xfrm>
            <a:off x="3926438" y="2272565"/>
            <a:ext cx="6938" cy="2258455"/>
          </a:xfrm>
          <a:prstGeom prst="straightConnector1">
            <a:avLst/>
          </a:prstGeom>
          <a:noFill/>
          <a:ln w="19050" cap="flat" cmpd="sng">
            <a:solidFill>
              <a:schemeClr val="accent4"/>
            </a:solidFill>
            <a:prstDash val="solid"/>
            <a:miter lim="800000"/>
            <a:headEnd type="none" w="sm" len="sm"/>
            <a:tailEnd type="none" w="sm" len="sm"/>
          </a:ln>
        </p:spPr>
      </p:cxnSp>
      <p:sp>
        <p:nvSpPr>
          <p:cNvPr id="338" name="Google Shape;338;p15"/>
          <p:cNvSpPr txBox="1"/>
          <p:nvPr/>
        </p:nvSpPr>
        <p:spPr>
          <a:xfrm>
            <a:off x="260271" y="579421"/>
            <a:ext cx="87218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ПОГ ЗА </a:t>
            </a:r>
            <a:r>
              <a:rPr lang="uk-UA" sz="2800" dirty="0" smtClean="0">
                <a:solidFill>
                  <a:schemeClr val="lt1"/>
                </a:solidFill>
                <a:latin typeface="Montserrat SemiBold" panose="00000700000000000000" pitchFamily="2" charset="-52"/>
                <a:ea typeface="Proxima Nova"/>
                <a:cs typeface="Proxima Nova"/>
                <a:sym typeface="Proxima Nova"/>
              </a:rPr>
              <a:t>2025 </a:t>
            </a:r>
            <a:r>
              <a:rPr lang="uk-UA" sz="2800" dirty="0">
                <a:solidFill>
                  <a:schemeClr val="lt1"/>
                </a:solidFill>
                <a:latin typeface="Montserrat SemiBold" panose="00000700000000000000" pitchFamily="2" charset="-52"/>
                <a:ea typeface="Proxima Nova"/>
                <a:cs typeface="Proxima Nova"/>
                <a:sym typeface="Proxima Nova"/>
              </a:rPr>
              <a:t>РІК</a:t>
            </a:r>
            <a:endParaRPr sz="2800" dirty="0">
              <a:solidFill>
                <a:schemeClr val="lt1"/>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6"/>
          <p:cNvPicPr preferRelativeResize="0"/>
          <p:nvPr/>
        </p:nvPicPr>
        <p:blipFill rotWithShape="1">
          <a:blip r:embed="rId3">
            <a:alphaModFix/>
          </a:blip>
          <a:srcRect/>
          <a:stretch/>
        </p:blipFill>
        <p:spPr>
          <a:xfrm>
            <a:off x="0" y="0"/>
            <a:ext cx="12192000" cy="6857919"/>
          </a:xfrm>
          <a:prstGeom prst="rect">
            <a:avLst/>
          </a:prstGeom>
          <a:noFill/>
          <a:ln>
            <a:noFill/>
          </a:ln>
        </p:spPr>
      </p:pic>
      <p:sp>
        <p:nvSpPr>
          <p:cNvPr id="345" name="Google Shape;345;p16"/>
          <p:cNvSpPr txBox="1"/>
          <p:nvPr/>
        </p:nvSpPr>
        <p:spPr>
          <a:xfrm>
            <a:off x="219075" y="548843"/>
            <a:ext cx="70446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КРИМІНАЛЬНІ </a:t>
            </a:r>
            <a:r>
              <a:rPr lang="uk-UA" sz="2800" dirty="0" smtClean="0">
                <a:solidFill>
                  <a:schemeClr val="lt1"/>
                </a:solidFill>
                <a:latin typeface="Montserrat SemiBold" panose="00000700000000000000" pitchFamily="2" charset="-52"/>
                <a:ea typeface="Proxima Nova"/>
                <a:cs typeface="Proxima Nova"/>
                <a:sym typeface="Proxima Nova"/>
              </a:rPr>
              <a:t>ПРАВОПОРУШЕННЯ</a:t>
            </a:r>
            <a:endParaRPr dirty="0">
              <a:latin typeface="Montserrat SemiBold" panose="00000700000000000000" pitchFamily="2" charset="-52"/>
            </a:endParaRPr>
          </a:p>
        </p:txBody>
      </p:sp>
      <p:sp>
        <p:nvSpPr>
          <p:cNvPr id="347" name="Google Shape;347;p16"/>
          <p:cNvSpPr/>
          <p:nvPr/>
        </p:nvSpPr>
        <p:spPr>
          <a:xfrm>
            <a:off x="1482022" y="3822213"/>
            <a:ext cx="970199" cy="1271182"/>
          </a:xfrm>
          <a:custGeom>
            <a:avLst/>
            <a:gdLst/>
            <a:ahLst/>
            <a:cxnLst/>
            <a:rect l="l" t="t" r="r" b="b"/>
            <a:pathLst>
              <a:path w="787542" h="1115390" extrusionOk="0">
                <a:moveTo>
                  <a:pt x="458269" y="689116"/>
                </a:moveTo>
                <a:lnTo>
                  <a:pt x="498899" y="689116"/>
                </a:lnTo>
                <a:lnTo>
                  <a:pt x="498899" y="774841"/>
                </a:lnTo>
                <a:lnTo>
                  <a:pt x="446772" y="774841"/>
                </a:lnTo>
                <a:cubicBezTo>
                  <a:pt x="454437" y="741727"/>
                  <a:pt x="458269" y="713859"/>
                  <a:pt x="458269" y="691237"/>
                </a:cubicBezTo>
                <a:close/>
                <a:moveTo>
                  <a:pt x="636491" y="682196"/>
                </a:moveTo>
                <a:lnTo>
                  <a:pt x="650890" y="682196"/>
                </a:lnTo>
                <a:cubicBezTo>
                  <a:pt x="660340" y="682196"/>
                  <a:pt x="666777" y="683982"/>
                  <a:pt x="670200" y="687554"/>
                </a:cubicBezTo>
                <a:cubicBezTo>
                  <a:pt x="673623" y="691125"/>
                  <a:pt x="675335" y="695479"/>
                  <a:pt x="675335" y="700613"/>
                </a:cubicBezTo>
                <a:cubicBezTo>
                  <a:pt x="675335" y="705897"/>
                  <a:pt x="673363" y="710231"/>
                  <a:pt x="669419" y="713617"/>
                </a:cubicBezTo>
                <a:cubicBezTo>
                  <a:pt x="665475" y="717003"/>
                  <a:pt x="658629" y="718696"/>
                  <a:pt x="648881" y="718696"/>
                </a:cubicBezTo>
                <a:lnTo>
                  <a:pt x="636491" y="718696"/>
                </a:lnTo>
                <a:close/>
                <a:moveTo>
                  <a:pt x="284066" y="682196"/>
                </a:moveTo>
                <a:lnTo>
                  <a:pt x="298465" y="682196"/>
                </a:lnTo>
                <a:cubicBezTo>
                  <a:pt x="307915" y="682196"/>
                  <a:pt x="314352" y="683982"/>
                  <a:pt x="317775" y="687554"/>
                </a:cubicBezTo>
                <a:cubicBezTo>
                  <a:pt x="321198" y="691125"/>
                  <a:pt x="322910" y="695479"/>
                  <a:pt x="322910" y="700613"/>
                </a:cubicBezTo>
                <a:cubicBezTo>
                  <a:pt x="322910" y="705897"/>
                  <a:pt x="320938" y="710231"/>
                  <a:pt x="316994" y="713617"/>
                </a:cubicBezTo>
                <a:cubicBezTo>
                  <a:pt x="313050" y="717003"/>
                  <a:pt x="306204" y="718696"/>
                  <a:pt x="296456" y="718696"/>
                </a:cubicBezTo>
                <a:lnTo>
                  <a:pt x="284066" y="718696"/>
                </a:lnTo>
                <a:close/>
                <a:moveTo>
                  <a:pt x="585703" y="648933"/>
                </a:moveTo>
                <a:lnTo>
                  <a:pt x="585703" y="812569"/>
                </a:lnTo>
                <a:lnTo>
                  <a:pt x="636491" y="812569"/>
                </a:lnTo>
                <a:lnTo>
                  <a:pt x="636491" y="751847"/>
                </a:lnTo>
                <a:lnTo>
                  <a:pt x="664173" y="751847"/>
                </a:lnTo>
                <a:cubicBezTo>
                  <a:pt x="684562" y="751847"/>
                  <a:pt x="699724" y="747196"/>
                  <a:pt x="709658" y="737895"/>
                </a:cubicBezTo>
                <a:cubicBezTo>
                  <a:pt x="719593" y="728593"/>
                  <a:pt x="724560" y="715682"/>
                  <a:pt x="724560" y="699162"/>
                </a:cubicBezTo>
                <a:cubicBezTo>
                  <a:pt x="724560" y="683089"/>
                  <a:pt x="720002" y="670699"/>
                  <a:pt x="710886" y="661992"/>
                </a:cubicBezTo>
                <a:cubicBezTo>
                  <a:pt x="701770" y="653286"/>
                  <a:pt x="688060" y="648933"/>
                  <a:pt x="669754" y="648933"/>
                </a:cubicBezTo>
                <a:close/>
                <a:moveTo>
                  <a:pt x="412281" y="648933"/>
                </a:moveTo>
                <a:lnTo>
                  <a:pt x="412281" y="685433"/>
                </a:lnTo>
                <a:cubicBezTo>
                  <a:pt x="412281" y="718621"/>
                  <a:pt x="407556" y="748424"/>
                  <a:pt x="398105" y="774841"/>
                </a:cubicBezTo>
                <a:lnTo>
                  <a:pt x="381250" y="774841"/>
                </a:lnTo>
                <a:lnTo>
                  <a:pt x="381250" y="848176"/>
                </a:lnTo>
                <a:lnTo>
                  <a:pt x="421880" y="848176"/>
                </a:lnTo>
                <a:lnTo>
                  <a:pt x="421880" y="812569"/>
                </a:lnTo>
                <a:lnTo>
                  <a:pt x="526358" y="812569"/>
                </a:lnTo>
                <a:lnTo>
                  <a:pt x="526358" y="848176"/>
                </a:lnTo>
                <a:lnTo>
                  <a:pt x="567100" y="848176"/>
                </a:lnTo>
                <a:lnTo>
                  <a:pt x="567100" y="774841"/>
                </a:lnTo>
                <a:lnTo>
                  <a:pt x="549463" y="774841"/>
                </a:lnTo>
                <a:lnTo>
                  <a:pt x="549463" y="648933"/>
                </a:lnTo>
                <a:close/>
                <a:moveTo>
                  <a:pt x="233278" y="648933"/>
                </a:moveTo>
                <a:lnTo>
                  <a:pt x="233278" y="812569"/>
                </a:lnTo>
                <a:lnTo>
                  <a:pt x="284066" y="812569"/>
                </a:lnTo>
                <a:lnTo>
                  <a:pt x="284066" y="751847"/>
                </a:lnTo>
                <a:lnTo>
                  <a:pt x="311748" y="751847"/>
                </a:lnTo>
                <a:cubicBezTo>
                  <a:pt x="332137" y="751847"/>
                  <a:pt x="347299" y="747196"/>
                  <a:pt x="357233" y="737895"/>
                </a:cubicBezTo>
                <a:cubicBezTo>
                  <a:pt x="367168" y="728593"/>
                  <a:pt x="372135" y="715682"/>
                  <a:pt x="372135" y="699162"/>
                </a:cubicBezTo>
                <a:cubicBezTo>
                  <a:pt x="372135" y="683089"/>
                  <a:pt x="367577" y="670699"/>
                  <a:pt x="358461" y="661992"/>
                </a:cubicBezTo>
                <a:cubicBezTo>
                  <a:pt x="349345" y="653286"/>
                  <a:pt x="335635" y="648933"/>
                  <a:pt x="317329" y="648933"/>
                </a:cubicBezTo>
                <a:close/>
                <a:moveTo>
                  <a:pt x="131331" y="646142"/>
                </a:moveTo>
                <a:cubicBezTo>
                  <a:pt x="104021" y="646142"/>
                  <a:pt x="83017" y="653435"/>
                  <a:pt x="68321" y="668020"/>
                </a:cubicBezTo>
                <a:cubicBezTo>
                  <a:pt x="53624" y="682605"/>
                  <a:pt x="46275" y="703143"/>
                  <a:pt x="46275" y="729635"/>
                </a:cubicBezTo>
                <a:cubicBezTo>
                  <a:pt x="46275" y="757242"/>
                  <a:pt x="53549" y="778432"/>
                  <a:pt x="68097" y="793203"/>
                </a:cubicBezTo>
                <a:cubicBezTo>
                  <a:pt x="82645" y="807974"/>
                  <a:pt x="103053" y="815360"/>
                  <a:pt x="129322" y="815360"/>
                </a:cubicBezTo>
                <a:cubicBezTo>
                  <a:pt x="152985" y="815360"/>
                  <a:pt x="171161" y="810690"/>
                  <a:pt x="183848" y="801351"/>
                </a:cubicBezTo>
                <a:cubicBezTo>
                  <a:pt x="196536" y="792012"/>
                  <a:pt x="205410" y="779901"/>
                  <a:pt x="210470" y="765019"/>
                </a:cubicBezTo>
                <a:lnTo>
                  <a:pt x="162919" y="752182"/>
                </a:lnTo>
                <a:cubicBezTo>
                  <a:pt x="158306" y="769000"/>
                  <a:pt x="147702" y="777408"/>
                  <a:pt x="131107" y="777408"/>
                </a:cubicBezTo>
                <a:cubicBezTo>
                  <a:pt x="111760" y="777408"/>
                  <a:pt x="100709" y="766953"/>
                  <a:pt x="97956" y="746043"/>
                </a:cubicBezTo>
                <a:lnTo>
                  <a:pt x="147293" y="746043"/>
                </a:lnTo>
                <a:lnTo>
                  <a:pt x="147293" y="715682"/>
                </a:lnTo>
                <a:lnTo>
                  <a:pt x="97733" y="715682"/>
                </a:lnTo>
                <a:cubicBezTo>
                  <a:pt x="100933" y="694623"/>
                  <a:pt x="112132" y="684093"/>
                  <a:pt x="131331" y="684093"/>
                </a:cubicBezTo>
                <a:cubicBezTo>
                  <a:pt x="146288" y="684093"/>
                  <a:pt x="156259" y="690939"/>
                  <a:pt x="161245" y="704632"/>
                </a:cubicBezTo>
                <a:lnTo>
                  <a:pt x="206787" y="687330"/>
                </a:lnTo>
                <a:cubicBezTo>
                  <a:pt x="193243" y="659871"/>
                  <a:pt x="168091" y="646142"/>
                  <a:pt x="131331" y="646142"/>
                </a:cubicBezTo>
                <a:close/>
                <a:moveTo>
                  <a:pt x="182174" y="134714"/>
                </a:moveTo>
                <a:lnTo>
                  <a:pt x="275727" y="134714"/>
                </a:lnTo>
                <a:lnTo>
                  <a:pt x="275727" y="250536"/>
                </a:lnTo>
                <a:lnTo>
                  <a:pt x="228950" y="279492"/>
                </a:lnTo>
                <a:lnTo>
                  <a:pt x="182174" y="250536"/>
                </a:lnTo>
                <a:close/>
                <a:moveTo>
                  <a:pt x="233577" y="41770"/>
                </a:moveTo>
                <a:lnTo>
                  <a:pt x="190664" y="84682"/>
                </a:lnTo>
                <a:lnTo>
                  <a:pt x="114512" y="84682"/>
                </a:lnTo>
                <a:lnTo>
                  <a:pt x="114512" y="160835"/>
                </a:lnTo>
                <a:lnTo>
                  <a:pt x="71629" y="203716"/>
                </a:lnTo>
                <a:lnTo>
                  <a:pt x="114512" y="246598"/>
                </a:lnTo>
                <a:lnTo>
                  <a:pt x="114512" y="313708"/>
                </a:lnTo>
                <a:lnTo>
                  <a:pt x="181624" y="313709"/>
                </a:lnTo>
                <a:lnTo>
                  <a:pt x="233577" y="365663"/>
                </a:lnTo>
                <a:lnTo>
                  <a:pt x="285530" y="313709"/>
                </a:lnTo>
                <a:lnTo>
                  <a:pt x="343540" y="313709"/>
                </a:lnTo>
                <a:lnTo>
                  <a:pt x="343540" y="255700"/>
                </a:lnTo>
                <a:lnTo>
                  <a:pt x="395523" y="203716"/>
                </a:lnTo>
                <a:lnTo>
                  <a:pt x="343540" y="151733"/>
                </a:lnTo>
                <a:lnTo>
                  <a:pt x="343538" y="84682"/>
                </a:lnTo>
                <a:lnTo>
                  <a:pt x="276488" y="84682"/>
                </a:lnTo>
                <a:close/>
                <a:moveTo>
                  <a:pt x="0" y="5863"/>
                </a:moveTo>
                <a:lnTo>
                  <a:pt x="455068" y="5863"/>
                </a:lnTo>
                <a:lnTo>
                  <a:pt x="455068" y="342922"/>
                </a:lnTo>
                <a:lnTo>
                  <a:pt x="783778" y="342922"/>
                </a:lnTo>
                <a:lnTo>
                  <a:pt x="783778" y="1115390"/>
                </a:lnTo>
                <a:lnTo>
                  <a:pt x="0" y="1115390"/>
                </a:lnTo>
                <a:close/>
                <a:moveTo>
                  <a:pt x="494382" y="0"/>
                </a:moveTo>
                <a:lnTo>
                  <a:pt x="787542" y="305978"/>
                </a:lnTo>
                <a:lnTo>
                  <a:pt x="494382" y="305978"/>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6"/>
          <p:cNvSpPr txBox="1"/>
          <p:nvPr/>
        </p:nvSpPr>
        <p:spPr>
          <a:xfrm>
            <a:off x="418948" y="2119835"/>
            <a:ext cx="326214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err="1">
                <a:solidFill>
                  <a:srgbClr val="182947"/>
                </a:solidFill>
                <a:latin typeface="Montserrat Medium" panose="00000600000000000000" pitchFamily="2" charset="-52"/>
                <a:ea typeface="Proxima Nova"/>
                <a:cs typeface="Proxima Nova"/>
                <a:sym typeface="Proxima Nova"/>
              </a:rPr>
              <a:t>Внесено</a:t>
            </a:r>
            <a:r>
              <a:rPr lang="uk-UA" sz="1800" dirty="0">
                <a:solidFill>
                  <a:srgbClr val="182947"/>
                </a:solidFill>
                <a:latin typeface="Montserrat Medium" panose="00000600000000000000" pitchFamily="2" charset="-52"/>
                <a:ea typeface="Proxima Nova"/>
                <a:cs typeface="Proxima Nova"/>
                <a:sym typeface="Proxima Nova"/>
              </a:rPr>
              <a:t> відомості до</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Єдиного реєстру досудових розслідувань</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за матеріалами </a:t>
            </a:r>
            <a:r>
              <a:rPr lang="uk-UA" sz="1800" dirty="0" smtClean="0">
                <a:solidFill>
                  <a:srgbClr val="182947"/>
                </a:solidFill>
                <a:latin typeface="Montserrat Medium" panose="00000600000000000000" pitchFamily="2" charset="-52"/>
                <a:ea typeface="Proxima Nova"/>
                <a:cs typeface="Proxima Nova"/>
                <a:sym typeface="Proxima Nova"/>
              </a:rPr>
              <a:t>ПОГ</a:t>
            </a:r>
            <a:endParaRPr dirty="0">
              <a:latin typeface="Montserrat Medium" panose="00000600000000000000" pitchFamily="2" charset="-52"/>
            </a:endParaRPr>
          </a:p>
        </p:txBody>
      </p:sp>
      <p:cxnSp>
        <p:nvCxnSpPr>
          <p:cNvPr id="349" name="Google Shape;349;p16"/>
          <p:cNvCxnSpPr/>
          <p:nvPr/>
        </p:nvCxnSpPr>
        <p:spPr>
          <a:xfrm flipH="1">
            <a:off x="3972375" y="2154177"/>
            <a:ext cx="16332" cy="4286835"/>
          </a:xfrm>
          <a:prstGeom prst="straightConnector1">
            <a:avLst/>
          </a:prstGeom>
          <a:noFill/>
          <a:ln w="19050" cap="flat" cmpd="sng">
            <a:solidFill>
              <a:schemeClr val="accent4"/>
            </a:solidFill>
            <a:prstDash val="solid"/>
            <a:miter lim="800000"/>
            <a:headEnd type="none" w="sm" len="sm"/>
            <a:tailEnd type="none" w="sm" len="sm"/>
          </a:ln>
        </p:spPr>
      </p:cxnSp>
      <p:sp>
        <p:nvSpPr>
          <p:cNvPr id="351" name="Google Shape;351;p16"/>
          <p:cNvSpPr txBox="1"/>
          <p:nvPr/>
        </p:nvSpPr>
        <p:spPr>
          <a:xfrm>
            <a:off x="418948" y="5424743"/>
            <a:ext cx="3096349"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400" dirty="0">
                <a:solidFill>
                  <a:srgbClr val="FFC000"/>
                </a:solidFill>
                <a:latin typeface="Montserrat Medium" panose="00000600000000000000" pitchFamily="2" charset="-52"/>
                <a:ea typeface="Proxima Nova"/>
                <a:cs typeface="Proxima Nova"/>
                <a:sym typeface="Proxima Nova"/>
              </a:rPr>
              <a:t>9</a:t>
            </a:r>
            <a:endParaRPr sz="4400" dirty="0">
              <a:solidFill>
                <a:srgbClr val="FFC000"/>
              </a:solidFill>
              <a:latin typeface="Montserrat Medium" panose="00000600000000000000" pitchFamily="2" charset="-52"/>
              <a:ea typeface="Proxima Nova"/>
              <a:cs typeface="Proxima Nova"/>
              <a:sym typeface="Proxima Nova"/>
            </a:endParaRPr>
          </a:p>
        </p:txBody>
      </p:sp>
      <p:sp>
        <p:nvSpPr>
          <p:cNvPr id="352" name="Google Shape;352;p16"/>
          <p:cNvSpPr txBox="1"/>
          <p:nvPr/>
        </p:nvSpPr>
        <p:spPr>
          <a:xfrm>
            <a:off x="8123444" y="2061823"/>
            <a:ext cx="385656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rPr>
              <a:t>Здійснено розслідувань кримінальних проступків</a:t>
            </a:r>
          </a:p>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rPr>
              <a:t>у формі дізнання</a:t>
            </a:r>
            <a:endParaRPr sz="1800" dirty="0">
              <a:solidFill>
                <a:srgbClr val="182947"/>
              </a:solidFill>
              <a:latin typeface="Montserrat Medium" panose="00000600000000000000" pitchFamily="2" charset="-52"/>
            </a:endParaRPr>
          </a:p>
        </p:txBody>
      </p:sp>
      <p:pic>
        <p:nvPicPr>
          <p:cNvPr id="353" name="Google Shape;353;p16"/>
          <p:cNvPicPr preferRelativeResize="0"/>
          <p:nvPr/>
        </p:nvPicPr>
        <p:blipFill rotWithShape="1">
          <a:blip r:embed="rId4">
            <a:alphaModFix/>
          </a:blip>
          <a:srcRect/>
          <a:stretch/>
        </p:blipFill>
        <p:spPr>
          <a:xfrm>
            <a:off x="5560122" y="4146291"/>
            <a:ext cx="1002206" cy="947104"/>
          </a:xfrm>
          <a:prstGeom prst="rect">
            <a:avLst/>
          </a:prstGeom>
          <a:noFill/>
          <a:ln>
            <a:noFill/>
          </a:ln>
        </p:spPr>
      </p:pic>
      <p:sp>
        <p:nvSpPr>
          <p:cNvPr id="354" name="Google Shape;354;p16"/>
          <p:cNvSpPr txBox="1"/>
          <p:nvPr/>
        </p:nvSpPr>
        <p:spPr>
          <a:xfrm>
            <a:off x="4381260" y="5500942"/>
            <a:ext cx="3105927"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400" dirty="0">
                <a:solidFill>
                  <a:srgbClr val="FFC000"/>
                </a:solidFill>
                <a:latin typeface="Montserrat Medium" panose="00000600000000000000" pitchFamily="2" charset="-52"/>
                <a:ea typeface="Proxima Nova"/>
                <a:cs typeface="Proxima Nova"/>
                <a:sym typeface="Proxima Nova"/>
              </a:rPr>
              <a:t>9</a:t>
            </a:r>
            <a:endParaRPr sz="4400" dirty="0">
              <a:solidFill>
                <a:srgbClr val="FFC000"/>
              </a:solidFill>
              <a:latin typeface="Montserrat Medium" panose="00000600000000000000" pitchFamily="2" charset="-52"/>
              <a:ea typeface="Proxima Nova"/>
              <a:cs typeface="Proxima Nova"/>
              <a:sym typeface="Proxima Nova"/>
            </a:endParaRPr>
          </a:p>
        </p:txBody>
      </p:sp>
      <p:cxnSp>
        <p:nvCxnSpPr>
          <p:cNvPr id="12" name="Google Shape;349;p16"/>
          <p:cNvCxnSpPr/>
          <p:nvPr/>
        </p:nvCxnSpPr>
        <p:spPr>
          <a:xfrm flipH="1">
            <a:off x="7961082" y="2119835"/>
            <a:ext cx="16332" cy="4286835"/>
          </a:xfrm>
          <a:prstGeom prst="straightConnector1">
            <a:avLst/>
          </a:prstGeom>
          <a:noFill/>
          <a:ln w="19050" cap="flat" cmpd="sng">
            <a:solidFill>
              <a:schemeClr val="accent4"/>
            </a:solidFill>
            <a:prstDash val="solid"/>
            <a:miter lim="800000"/>
            <a:headEnd type="none" w="sm" len="sm"/>
            <a:tailEnd type="none" w="sm" len="sm"/>
          </a:ln>
        </p:spPr>
      </p:cxnSp>
      <p:sp>
        <p:nvSpPr>
          <p:cNvPr id="14" name="Google Shape;352;p16"/>
          <p:cNvSpPr txBox="1"/>
          <p:nvPr/>
        </p:nvSpPr>
        <p:spPr>
          <a:xfrm>
            <a:off x="4138168" y="2061823"/>
            <a:ext cx="3856566"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Розкрито</a:t>
            </a:r>
          </a:p>
          <a:p>
            <a:pPr marL="0" marR="0" lvl="0" indent="0" algn="ctr" rtl="0">
              <a:spcBef>
                <a:spcPts val="0"/>
              </a:spcBef>
              <a:spcAft>
                <a:spcPts val="0"/>
              </a:spcAft>
              <a:buNone/>
            </a:pPr>
            <a:r>
              <a:rPr lang="uk-UA" sz="1800" dirty="0" smtClean="0">
                <a:solidFill>
                  <a:srgbClr val="182947"/>
                </a:solidFill>
                <a:latin typeface="Montserrat Medium" panose="00000600000000000000" pitchFamily="2" charset="-52"/>
                <a:ea typeface="Proxima Nova"/>
                <a:cs typeface="Proxima Nova"/>
                <a:sym typeface="Proxima Nova"/>
              </a:rPr>
              <a:t>кримінальних </a:t>
            </a:r>
            <a:r>
              <a:rPr lang="uk-UA" sz="1800" dirty="0">
                <a:solidFill>
                  <a:srgbClr val="182947"/>
                </a:solidFill>
                <a:latin typeface="Montserrat Medium" panose="00000600000000000000" pitchFamily="2" charset="-52"/>
                <a:ea typeface="Proxima Nova"/>
                <a:cs typeface="Proxima Nova"/>
                <a:sym typeface="Proxima Nova"/>
              </a:rPr>
              <a:t>правопорушень</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ПОГ самостійно</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та спільно з іншими структурними</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підрозділами НПУ</a:t>
            </a:r>
            <a:r>
              <a:rPr lang="uk-UA" sz="1600" dirty="0">
                <a:solidFill>
                  <a:srgbClr val="182947"/>
                </a:solidFill>
                <a:latin typeface="Montserrat Medium" panose="00000600000000000000" pitchFamily="2" charset="-52"/>
                <a:ea typeface="Proxima Nova"/>
                <a:cs typeface="Proxima Nova"/>
                <a:sym typeface="Proxima Nova"/>
              </a:rPr>
              <a:t> </a:t>
            </a:r>
            <a:endParaRPr sz="1600" dirty="0">
              <a:latin typeface="Montserrat Medium" panose="00000600000000000000" pitchFamily="2" charset="-52"/>
            </a:endParaRPr>
          </a:p>
        </p:txBody>
      </p:sp>
      <p:sp>
        <p:nvSpPr>
          <p:cNvPr id="15" name="Google Shape;346;p16"/>
          <p:cNvSpPr/>
          <p:nvPr/>
        </p:nvSpPr>
        <p:spPr>
          <a:xfrm>
            <a:off x="9705214" y="3271849"/>
            <a:ext cx="917896" cy="1695843"/>
          </a:xfrm>
          <a:custGeom>
            <a:avLst/>
            <a:gdLst/>
            <a:ahLst/>
            <a:cxnLst/>
            <a:rect l="l" t="t" r="r" b="b"/>
            <a:pathLst>
              <a:path w="727833" h="1464327" extrusionOk="0">
                <a:moveTo>
                  <a:pt x="118014" y="575483"/>
                </a:moveTo>
                <a:lnTo>
                  <a:pt x="118014" y="741655"/>
                </a:lnTo>
                <a:lnTo>
                  <a:pt x="130377" y="738514"/>
                </a:lnTo>
                <a:lnTo>
                  <a:pt x="135000" y="739689"/>
                </a:lnTo>
                <a:lnTo>
                  <a:pt x="135574" y="575483"/>
                </a:lnTo>
                <a:close/>
                <a:moveTo>
                  <a:pt x="387816" y="442310"/>
                </a:moveTo>
                <a:lnTo>
                  <a:pt x="387816" y="465088"/>
                </a:lnTo>
                <a:lnTo>
                  <a:pt x="398557" y="470784"/>
                </a:lnTo>
                <a:lnTo>
                  <a:pt x="409298" y="465089"/>
                </a:lnTo>
                <a:lnTo>
                  <a:pt x="409298" y="442310"/>
                </a:lnTo>
                <a:close/>
                <a:moveTo>
                  <a:pt x="164580" y="434821"/>
                </a:moveTo>
                <a:lnTo>
                  <a:pt x="164580" y="446632"/>
                </a:lnTo>
                <a:lnTo>
                  <a:pt x="257063" y="446632"/>
                </a:lnTo>
                <a:lnTo>
                  <a:pt x="257063" y="434821"/>
                </a:lnTo>
                <a:close/>
                <a:moveTo>
                  <a:pt x="399619" y="424031"/>
                </a:moveTo>
                <a:lnTo>
                  <a:pt x="409474" y="432471"/>
                </a:lnTo>
                <a:lnTo>
                  <a:pt x="424871" y="432471"/>
                </a:lnTo>
                <a:lnTo>
                  <a:pt x="424871" y="445658"/>
                </a:lnTo>
                <a:lnTo>
                  <a:pt x="436809" y="455881"/>
                </a:lnTo>
                <a:lnTo>
                  <a:pt x="424871" y="466104"/>
                </a:lnTo>
                <a:lnTo>
                  <a:pt x="424871" y="477513"/>
                </a:lnTo>
                <a:lnTo>
                  <a:pt x="411550" y="477513"/>
                </a:lnTo>
                <a:lnTo>
                  <a:pt x="399621" y="487730"/>
                </a:lnTo>
                <a:lnTo>
                  <a:pt x="387689" y="477513"/>
                </a:lnTo>
                <a:lnTo>
                  <a:pt x="372278" y="477513"/>
                </a:lnTo>
                <a:lnTo>
                  <a:pt x="372278" y="464314"/>
                </a:lnTo>
                <a:lnTo>
                  <a:pt x="362431" y="455880"/>
                </a:lnTo>
                <a:lnTo>
                  <a:pt x="372278" y="447447"/>
                </a:lnTo>
                <a:lnTo>
                  <a:pt x="372278" y="432471"/>
                </a:lnTo>
                <a:lnTo>
                  <a:pt x="389766" y="432471"/>
                </a:lnTo>
                <a:close/>
                <a:moveTo>
                  <a:pt x="399676" y="408434"/>
                </a:moveTo>
                <a:cubicBezTo>
                  <a:pt x="375607" y="408434"/>
                  <a:pt x="356096" y="429672"/>
                  <a:pt x="356096" y="455870"/>
                </a:cubicBezTo>
                <a:cubicBezTo>
                  <a:pt x="356096" y="482068"/>
                  <a:pt x="375607" y="503305"/>
                  <a:pt x="399676" y="503305"/>
                </a:cubicBezTo>
                <a:cubicBezTo>
                  <a:pt x="423746" y="503305"/>
                  <a:pt x="443258" y="482068"/>
                  <a:pt x="443258" y="455870"/>
                </a:cubicBezTo>
                <a:cubicBezTo>
                  <a:pt x="443258" y="429672"/>
                  <a:pt x="423746" y="408434"/>
                  <a:pt x="399676" y="408434"/>
                </a:cubicBezTo>
                <a:close/>
                <a:moveTo>
                  <a:pt x="495842" y="337647"/>
                </a:moveTo>
                <a:cubicBezTo>
                  <a:pt x="521707" y="341486"/>
                  <a:pt x="543934" y="354614"/>
                  <a:pt x="556394" y="376120"/>
                </a:cubicBezTo>
                <a:lnTo>
                  <a:pt x="598674" y="449097"/>
                </a:lnTo>
                <a:lnTo>
                  <a:pt x="722728" y="663221"/>
                </a:lnTo>
                <a:cubicBezTo>
                  <a:pt x="735536" y="685327"/>
                  <a:pt x="723414" y="716288"/>
                  <a:pt x="695652" y="732372"/>
                </a:cubicBezTo>
                <a:cubicBezTo>
                  <a:pt x="667888" y="748457"/>
                  <a:pt x="635000" y="743574"/>
                  <a:pt x="622192" y="721467"/>
                </a:cubicBezTo>
                <a:lnTo>
                  <a:pt x="513783" y="534349"/>
                </a:lnTo>
                <a:lnTo>
                  <a:pt x="513282" y="534640"/>
                </a:lnTo>
                <a:lnTo>
                  <a:pt x="473784" y="466465"/>
                </a:lnTo>
                <a:lnTo>
                  <a:pt x="473784" y="758328"/>
                </a:lnTo>
                <a:lnTo>
                  <a:pt x="350533" y="778394"/>
                </a:lnTo>
                <a:lnTo>
                  <a:pt x="344198" y="767544"/>
                </a:lnTo>
                <a:lnTo>
                  <a:pt x="265541" y="767544"/>
                </a:lnTo>
                <a:lnTo>
                  <a:pt x="258748" y="779179"/>
                </a:lnTo>
                <a:lnTo>
                  <a:pt x="175345" y="765600"/>
                </a:lnTo>
                <a:lnTo>
                  <a:pt x="185447" y="784462"/>
                </a:lnTo>
                <a:lnTo>
                  <a:pt x="186146" y="788814"/>
                </a:lnTo>
                <a:lnTo>
                  <a:pt x="257021" y="800353"/>
                </a:lnTo>
                <a:lnTo>
                  <a:pt x="257768" y="796988"/>
                </a:lnTo>
                <a:lnTo>
                  <a:pt x="265541" y="810301"/>
                </a:lnTo>
                <a:lnTo>
                  <a:pt x="344198" y="810301"/>
                </a:lnTo>
                <a:lnTo>
                  <a:pt x="352250" y="796510"/>
                </a:lnTo>
                <a:lnTo>
                  <a:pt x="352906" y="799464"/>
                </a:lnTo>
                <a:lnTo>
                  <a:pt x="473784" y="779784"/>
                </a:lnTo>
                <a:lnTo>
                  <a:pt x="473784" y="873858"/>
                </a:lnTo>
                <a:lnTo>
                  <a:pt x="471944" y="1401165"/>
                </a:lnTo>
                <a:cubicBezTo>
                  <a:pt x="471944" y="1436048"/>
                  <a:pt x="438924" y="1464327"/>
                  <a:pt x="398193" y="1464327"/>
                </a:cubicBezTo>
                <a:cubicBezTo>
                  <a:pt x="357462" y="1464327"/>
                  <a:pt x="324443" y="1436048"/>
                  <a:pt x="324443" y="1401165"/>
                </a:cubicBezTo>
                <a:lnTo>
                  <a:pt x="324443" y="896349"/>
                </a:lnTo>
                <a:lnTo>
                  <a:pt x="280192" y="896349"/>
                </a:lnTo>
                <a:lnTo>
                  <a:pt x="280192" y="1401164"/>
                </a:lnTo>
                <a:cubicBezTo>
                  <a:pt x="280192" y="1436048"/>
                  <a:pt x="247173" y="1464327"/>
                  <a:pt x="206442" y="1464327"/>
                </a:cubicBezTo>
                <a:cubicBezTo>
                  <a:pt x="165711" y="1464327"/>
                  <a:pt x="132691" y="1436048"/>
                  <a:pt x="132691" y="1401164"/>
                </a:cubicBezTo>
                <a:lnTo>
                  <a:pt x="134483" y="887935"/>
                </a:lnTo>
                <a:lnTo>
                  <a:pt x="130377" y="888978"/>
                </a:lnTo>
                <a:cubicBezTo>
                  <a:pt x="113873" y="888978"/>
                  <a:pt x="98932" y="880557"/>
                  <a:pt x="88116" y="866943"/>
                </a:cubicBezTo>
                <a:lnTo>
                  <a:pt x="83123" y="857621"/>
                </a:lnTo>
                <a:lnTo>
                  <a:pt x="81976" y="858284"/>
                </a:lnTo>
                <a:cubicBezTo>
                  <a:pt x="74916" y="860841"/>
                  <a:pt x="67155" y="862255"/>
                  <a:pt x="59008" y="862255"/>
                </a:cubicBezTo>
                <a:cubicBezTo>
                  <a:pt x="26419" y="862255"/>
                  <a:pt x="0" y="839629"/>
                  <a:pt x="0" y="811719"/>
                </a:cubicBezTo>
                <a:lnTo>
                  <a:pt x="0" y="575483"/>
                </a:lnTo>
                <a:lnTo>
                  <a:pt x="0" y="449256"/>
                </a:lnTo>
                <a:cubicBezTo>
                  <a:pt x="0" y="394953"/>
                  <a:pt x="51402" y="350932"/>
                  <a:pt x="114807" y="350932"/>
                </a:cubicBezTo>
                <a:lnTo>
                  <a:pt x="423840" y="350932"/>
                </a:lnTo>
                <a:lnTo>
                  <a:pt x="455085" y="338968"/>
                </a:lnTo>
                <a:cubicBezTo>
                  <a:pt x="469069" y="336129"/>
                  <a:pt x="482910" y="335727"/>
                  <a:pt x="495842" y="337647"/>
                </a:cubicBezTo>
                <a:close/>
                <a:moveTo>
                  <a:pt x="421943" y="146317"/>
                </a:moveTo>
                <a:lnTo>
                  <a:pt x="432544" y="159781"/>
                </a:lnTo>
                <a:cubicBezTo>
                  <a:pt x="439537" y="173942"/>
                  <a:pt x="443404" y="189511"/>
                  <a:pt x="443404" y="205854"/>
                </a:cubicBezTo>
                <a:cubicBezTo>
                  <a:pt x="443404" y="271224"/>
                  <a:pt x="381528" y="324216"/>
                  <a:pt x="305199" y="324216"/>
                </a:cubicBezTo>
                <a:cubicBezTo>
                  <a:pt x="228871" y="324216"/>
                  <a:pt x="166995" y="271224"/>
                  <a:pt x="166995" y="205854"/>
                </a:cubicBezTo>
                <a:cubicBezTo>
                  <a:pt x="166995" y="189511"/>
                  <a:pt x="170862" y="173942"/>
                  <a:pt x="177856" y="159781"/>
                </a:cubicBezTo>
                <a:lnTo>
                  <a:pt x="188023" y="146866"/>
                </a:lnTo>
                <a:lnTo>
                  <a:pt x="196467" y="156415"/>
                </a:lnTo>
                <a:cubicBezTo>
                  <a:pt x="222203" y="177810"/>
                  <a:pt x="261151" y="191446"/>
                  <a:pt x="304740" y="191446"/>
                </a:cubicBezTo>
                <a:cubicBezTo>
                  <a:pt x="348330" y="191446"/>
                  <a:pt x="387277" y="177810"/>
                  <a:pt x="413013" y="156415"/>
                </a:cubicBezTo>
                <a:close/>
                <a:moveTo>
                  <a:pt x="292743" y="44660"/>
                </a:moveTo>
                <a:lnTo>
                  <a:pt x="317616" y="44660"/>
                </a:lnTo>
                <a:lnTo>
                  <a:pt x="317617" y="71034"/>
                </a:lnTo>
                <a:lnTo>
                  <a:pt x="305179" y="77627"/>
                </a:lnTo>
                <a:lnTo>
                  <a:pt x="292743" y="71034"/>
                </a:lnTo>
                <a:close/>
                <a:moveTo>
                  <a:pt x="306410" y="23496"/>
                </a:moveTo>
                <a:lnTo>
                  <a:pt x="295000" y="33267"/>
                </a:lnTo>
                <a:lnTo>
                  <a:pt x="274752" y="33267"/>
                </a:lnTo>
                <a:lnTo>
                  <a:pt x="274752" y="50608"/>
                </a:lnTo>
                <a:lnTo>
                  <a:pt x="263351" y="60372"/>
                </a:lnTo>
                <a:lnTo>
                  <a:pt x="274752" y="70137"/>
                </a:lnTo>
                <a:lnTo>
                  <a:pt x="274752" y="85419"/>
                </a:lnTo>
                <a:lnTo>
                  <a:pt x="292596" y="85419"/>
                </a:lnTo>
                <a:lnTo>
                  <a:pt x="296726" y="88955"/>
                </a:lnTo>
                <a:lnTo>
                  <a:pt x="305020" y="87521"/>
                </a:lnTo>
                <a:lnTo>
                  <a:pt x="305179" y="87605"/>
                </a:lnTo>
                <a:lnTo>
                  <a:pt x="305347" y="87515"/>
                </a:lnTo>
                <a:lnTo>
                  <a:pt x="315688" y="89303"/>
                </a:lnTo>
                <a:lnTo>
                  <a:pt x="320223" y="85419"/>
                </a:lnTo>
                <a:lnTo>
                  <a:pt x="335647" y="85419"/>
                </a:lnTo>
                <a:lnTo>
                  <a:pt x="335647" y="72210"/>
                </a:lnTo>
                <a:lnTo>
                  <a:pt x="349468" y="60372"/>
                </a:lnTo>
                <a:lnTo>
                  <a:pt x="335647" y="48535"/>
                </a:lnTo>
                <a:lnTo>
                  <a:pt x="335646" y="33267"/>
                </a:lnTo>
                <a:lnTo>
                  <a:pt x="317819" y="33267"/>
                </a:lnTo>
                <a:close/>
                <a:moveTo>
                  <a:pt x="305201" y="0"/>
                </a:moveTo>
                <a:lnTo>
                  <a:pt x="415143" y="34730"/>
                </a:lnTo>
                <a:lnTo>
                  <a:pt x="432968" y="39408"/>
                </a:lnTo>
                <a:lnTo>
                  <a:pt x="443704" y="41263"/>
                </a:lnTo>
                <a:cubicBezTo>
                  <a:pt x="457472" y="46251"/>
                  <a:pt x="467133" y="57927"/>
                  <a:pt x="467133" y="71535"/>
                </a:cubicBezTo>
                <a:cubicBezTo>
                  <a:pt x="467133" y="85143"/>
                  <a:pt x="457472" y="96819"/>
                  <a:pt x="443704" y="101807"/>
                </a:cubicBezTo>
                <a:lnTo>
                  <a:pt x="435990" y="103140"/>
                </a:lnTo>
                <a:lnTo>
                  <a:pt x="425056" y="114552"/>
                </a:lnTo>
                <a:lnTo>
                  <a:pt x="427607" y="114552"/>
                </a:lnTo>
                <a:lnTo>
                  <a:pt x="426039" y="119882"/>
                </a:lnTo>
                <a:cubicBezTo>
                  <a:pt x="406059" y="152290"/>
                  <a:pt x="359285" y="175030"/>
                  <a:pt x="304768" y="175030"/>
                </a:cubicBezTo>
                <a:cubicBezTo>
                  <a:pt x="250253" y="175030"/>
                  <a:pt x="203478" y="152290"/>
                  <a:pt x="183499" y="119882"/>
                </a:cubicBezTo>
                <a:lnTo>
                  <a:pt x="181930" y="114552"/>
                </a:lnTo>
                <a:lnTo>
                  <a:pt x="184482" y="114552"/>
                </a:lnTo>
                <a:lnTo>
                  <a:pt x="173377" y="102961"/>
                </a:lnTo>
                <a:lnTo>
                  <a:pt x="166696" y="101807"/>
                </a:lnTo>
                <a:cubicBezTo>
                  <a:pt x="157517" y="98482"/>
                  <a:pt x="150164" y="92184"/>
                  <a:pt x="146281" y="84323"/>
                </a:cubicBezTo>
                <a:lnTo>
                  <a:pt x="143267" y="71535"/>
                </a:lnTo>
                <a:cubicBezTo>
                  <a:pt x="143267" y="57927"/>
                  <a:pt x="152928" y="46251"/>
                  <a:pt x="166696" y="41263"/>
                </a:cubicBezTo>
                <a:lnTo>
                  <a:pt x="177436" y="39407"/>
                </a:lnTo>
                <a:lnTo>
                  <a:pt x="195264" y="34729"/>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54;p16"/>
          <p:cNvSpPr txBox="1"/>
          <p:nvPr/>
        </p:nvSpPr>
        <p:spPr>
          <a:xfrm>
            <a:off x="9398037" y="5424742"/>
            <a:ext cx="1532249"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400" dirty="0" smtClean="0">
                <a:solidFill>
                  <a:srgbClr val="FFC000"/>
                </a:solidFill>
                <a:latin typeface="Montserrat Medium" panose="00000600000000000000" pitchFamily="2" charset="-52"/>
                <a:ea typeface="Proxima Nova"/>
                <a:cs typeface="Proxima Nova"/>
                <a:sym typeface="Proxima Nova"/>
              </a:rPr>
              <a:t>0</a:t>
            </a:r>
            <a:endParaRPr sz="4400" dirty="0">
              <a:solidFill>
                <a:srgbClr val="FFC000"/>
              </a:solidFill>
              <a:latin typeface="Montserrat Medium" panose="000006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8"/>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4" name="Google Shape;146;p5"/>
          <p:cNvSpPr txBox="1"/>
          <p:nvPr/>
        </p:nvSpPr>
        <p:spPr>
          <a:xfrm>
            <a:off x="277672" y="559343"/>
            <a:ext cx="64850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a:t>
            </a:r>
            <a:r>
              <a:rPr lang="uk-UA" sz="2800" dirty="0" smtClean="0">
                <a:solidFill>
                  <a:schemeClr val="lt1"/>
                </a:solidFill>
                <a:latin typeface="Montserrat SemiBold" panose="00000700000000000000" pitchFamily="2" charset="-52"/>
                <a:ea typeface="Proxima Nova"/>
                <a:cs typeface="Proxima Nova"/>
                <a:sym typeface="Proxima Nova"/>
              </a:rPr>
              <a:t>2025</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1799617"/>
            <a:ext cx="1625108" cy="1780162"/>
          </a:xfrm>
          <a:prstGeom prst="rect">
            <a:avLst/>
          </a:prstGeom>
        </p:spPr>
      </p:pic>
      <p:sp>
        <p:nvSpPr>
          <p:cNvPr id="6" name="Google Shape;364;p17"/>
          <p:cNvSpPr txBox="1"/>
          <p:nvPr/>
        </p:nvSpPr>
        <p:spPr>
          <a:xfrm>
            <a:off x="2002995" y="2098687"/>
            <a:ext cx="303443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Врятовані життя</a:t>
            </a:r>
            <a:endParaRPr sz="2400" dirty="0">
              <a:solidFill>
                <a:srgbClr val="182947"/>
              </a:solidFill>
              <a:latin typeface="Montserrat Light" panose="00000400000000000000" pitchFamily="2" charset="-52"/>
              <a:ea typeface="Proxima Nova"/>
              <a:cs typeface="Proxima Nova"/>
              <a:sym typeface="Proxima Nova"/>
            </a:endParaRPr>
          </a:p>
        </p:txBody>
      </p:sp>
      <p:sp>
        <p:nvSpPr>
          <p:cNvPr id="7" name="Google Shape;333;p15"/>
          <p:cNvSpPr txBox="1"/>
          <p:nvPr/>
        </p:nvSpPr>
        <p:spPr>
          <a:xfrm>
            <a:off x="2002995" y="2446828"/>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711" y="2191966"/>
            <a:ext cx="2474068" cy="1237034"/>
          </a:xfrm>
          <a:prstGeom prst="rect">
            <a:avLst/>
          </a:prstGeom>
        </p:spPr>
      </p:pic>
      <p:sp>
        <p:nvSpPr>
          <p:cNvPr id="9" name="Google Shape;364;p17"/>
          <p:cNvSpPr txBox="1"/>
          <p:nvPr/>
        </p:nvSpPr>
        <p:spPr>
          <a:xfrm>
            <a:off x="8233700" y="2098687"/>
            <a:ext cx="34589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Здійснено супровід</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0" name="Google Shape;333;p15"/>
          <p:cNvSpPr txBox="1"/>
          <p:nvPr/>
        </p:nvSpPr>
        <p:spPr>
          <a:xfrm>
            <a:off x="8233700" y="2413378"/>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12</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32" y="4563692"/>
            <a:ext cx="1180013" cy="1082014"/>
          </a:xfrm>
          <a:prstGeom prst="rect">
            <a:avLst/>
          </a:prstGeom>
        </p:spPr>
      </p:pic>
      <p:sp>
        <p:nvSpPr>
          <p:cNvPr id="12" name="Google Shape;364;p17"/>
          <p:cNvSpPr txBox="1"/>
          <p:nvPr/>
        </p:nvSpPr>
        <p:spPr>
          <a:xfrm>
            <a:off x="2002994" y="4391073"/>
            <a:ext cx="380546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Врятовані тварини/</a:t>
            </a:r>
          </a:p>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допомога тваринам</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3" name="Google Shape;333;p15"/>
          <p:cNvSpPr txBox="1"/>
          <p:nvPr/>
        </p:nvSpPr>
        <p:spPr>
          <a:xfrm>
            <a:off x="2002994" y="5104700"/>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8483" y="4313760"/>
            <a:ext cx="1698468" cy="1581879"/>
          </a:xfrm>
          <a:prstGeom prst="rect">
            <a:avLst/>
          </a:prstGeom>
        </p:spPr>
      </p:pic>
      <p:sp>
        <p:nvSpPr>
          <p:cNvPr id="15" name="Google Shape;364;p17"/>
          <p:cNvSpPr txBox="1"/>
          <p:nvPr/>
        </p:nvSpPr>
        <p:spPr>
          <a:xfrm>
            <a:off x="8151779" y="4428146"/>
            <a:ext cx="38054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Light" panose="00000400000000000000" pitchFamily="2" charset="-52"/>
                <a:ea typeface="Proxima Nova"/>
                <a:cs typeface="Proxima Nova"/>
                <a:sym typeface="Proxima Nova"/>
              </a:rPr>
              <a:t>Отримано подяку</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6" name="Google Shape;333;p15"/>
          <p:cNvSpPr txBox="1"/>
          <p:nvPr/>
        </p:nvSpPr>
        <p:spPr>
          <a:xfrm>
            <a:off x="8233700" y="4997678"/>
            <a:ext cx="184796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2</a:t>
            </a:r>
            <a:endParaRPr sz="6000" dirty="0">
              <a:solidFill>
                <a:srgbClr val="FFC000"/>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70319" y="3779"/>
            <a:ext cx="12258677" cy="6857960"/>
          </a:xfrm>
          <a:prstGeom prst="rect">
            <a:avLst/>
          </a:prstGeom>
          <a:noFill/>
          <a:ln>
            <a:noFill/>
          </a:ln>
        </p:spPr>
      </p:pic>
      <p:sp>
        <p:nvSpPr>
          <p:cNvPr id="118" name="Google Shape;118;p3"/>
          <p:cNvSpPr txBox="1"/>
          <p:nvPr/>
        </p:nvSpPr>
        <p:spPr>
          <a:xfrm>
            <a:off x="260272" y="579421"/>
            <a:ext cx="60918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err="1" smtClean="0">
                <a:solidFill>
                  <a:schemeClr val="lt1"/>
                </a:solidFill>
                <a:latin typeface="Montserrat SemiBold" panose="00000700000000000000" pitchFamily="2" charset="-52"/>
                <a:ea typeface="Proxima Nova"/>
                <a:cs typeface="Proxima Nova"/>
                <a:sym typeface="Proxima Nova"/>
              </a:rPr>
              <a:t>Саратська</a:t>
            </a:r>
            <a:r>
              <a:rPr lang="uk-UA" sz="2800" dirty="0" smtClean="0">
                <a:solidFill>
                  <a:schemeClr val="lt1"/>
                </a:solidFill>
                <a:latin typeface="Montserrat SemiBold" panose="00000700000000000000" pitchFamily="2" charset="-52"/>
                <a:ea typeface="Proxima Nova"/>
                <a:cs typeface="Proxima Nova"/>
                <a:sym typeface="Proxima Nova"/>
              </a:rPr>
              <a:t> </a:t>
            </a:r>
            <a:r>
              <a:rPr lang="uk-UA" sz="2800" dirty="0">
                <a:solidFill>
                  <a:schemeClr val="lt1"/>
                </a:solidFill>
                <a:latin typeface="Montserrat SemiBold" panose="00000700000000000000" pitchFamily="2" charset="-52"/>
                <a:ea typeface="Proxima Nova"/>
                <a:cs typeface="Proxima Nova"/>
                <a:sym typeface="Proxima Nova"/>
              </a:rPr>
              <a:t>ТГ</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119" name="Google Shape;119;p3"/>
          <p:cNvPicPr preferRelativeResize="0"/>
          <p:nvPr/>
        </p:nvPicPr>
        <p:blipFill rotWithShape="1">
          <a:blip r:embed="rId4">
            <a:alphaModFix/>
          </a:blip>
          <a:srcRect/>
          <a:stretch/>
        </p:blipFill>
        <p:spPr>
          <a:xfrm>
            <a:off x="448109" y="2069331"/>
            <a:ext cx="868573" cy="868573"/>
          </a:xfrm>
          <a:prstGeom prst="rect">
            <a:avLst/>
          </a:prstGeom>
          <a:noFill/>
          <a:ln>
            <a:noFill/>
          </a:ln>
        </p:spPr>
      </p:pic>
      <p:sp>
        <p:nvSpPr>
          <p:cNvPr id="120" name="Google Shape;120;p3"/>
          <p:cNvSpPr txBox="1"/>
          <p:nvPr/>
        </p:nvSpPr>
        <p:spPr>
          <a:xfrm>
            <a:off x="1427721" y="2242026"/>
            <a:ext cx="74244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Реалізовано </a:t>
            </a:r>
            <a:r>
              <a:rPr lang="uk-UA" sz="2800" dirty="0" smtClean="0">
                <a:solidFill>
                  <a:srgbClr val="182947"/>
                </a:solidFill>
                <a:latin typeface="Montserrat SemiBold" panose="00000700000000000000" pitchFamily="2" charset="-52"/>
                <a:ea typeface="Proxima Nova"/>
                <a:cs typeface="Proxima Nova"/>
                <a:sym typeface="Proxima Nova"/>
              </a:rPr>
              <a:t>безпекові ініціативи</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21" name="Google Shape;121;p3"/>
          <p:cNvSpPr/>
          <p:nvPr/>
        </p:nvSpPr>
        <p:spPr>
          <a:xfrm>
            <a:off x="9596093" y="1920650"/>
            <a:ext cx="128524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smtClean="0">
                <a:solidFill>
                  <a:srgbClr val="182947"/>
                </a:solidFill>
                <a:latin typeface="Montserrat SemiBold" panose="00000700000000000000" pitchFamily="2" charset="-52"/>
                <a:ea typeface="Proxima Nova"/>
                <a:cs typeface="Proxima Nova"/>
                <a:sym typeface="Proxima Nova"/>
              </a:rPr>
              <a:t> </a:t>
            </a:r>
            <a:r>
              <a:rPr lang="uk-UA" sz="6000" dirty="0">
                <a:solidFill>
                  <a:srgbClr val="182947"/>
                </a:solidFill>
                <a:latin typeface="Montserrat SemiBold" panose="00000700000000000000" pitchFamily="2" charset="-52"/>
                <a:ea typeface="Proxima Nova"/>
                <a:cs typeface="Proxima Nova"/>
                <a:sym typeface="Proxima Nova"/>
              </a:rPr>
              <a:t>2</a:t>
            </a:r>
            <a:endParaRPr sz="6000" dirty="0">
              <a:solidFill>
                <a:srgbClr val="182947"/>
              </a:solidFill>
              <a:latin typeface="Montserrat SemiBold" panose="00000700000000000000" pitchFamily="2" charset="-52"/>
              <a:ea typeface="Proxima Nova"/>
              <a:cs typeface="Proxima Nova"/>
              <a:sym typeface="Proxima Nova"/>
            </a:endParaRPr>
          </a:p>
        </p:txBody>
      </p:sp>
      <p:cxnSp>
        <p:nvCxnSpPr>
          <p:cNvPr id="123" name="Google Shape;123;p3"/>
          <p:cNvCxnSpPr/>
          <p:nvPr/>
        </p:nvCxnSpPr>
        <p:spPr>
          <a:xfrm>
            <a:off x="1515856" y="2838995"/>
            <a:ext cx="9097021" cy="1482"/>
          </a:xfrm>
          <a:prstGeom prst="straightConnector1">
            <a:avLst/>
          </a:prstGeom>
          <a:noFill/>
          <a:ln w="38100" cap="flat" cmpd="sng">
            <a:solidFill>
              <a:schemeClr val="accent4"/>
            </a:solidFill>
            <a:prstDash val="solid"/>
            <a:miter lim="800000"/>
            <a:headEnd type="none" w="sm" len="sm"/>
            <a:tailEnd type="none" w="sm" len="sm"/>
          </a:ln>
        </p:spPr>
      </p:cxnSp>
      <p:sp>
        <p:nvSpPr>
          <p:cNvPr id="126" name="Google Shape;126;p3"/>
          <p:cNvSpPr txBox="1"/>
          <p:nvPr/>
        </p:nvSpPr>
        <p:spPr>
          <a:xfrm>
            <a:off x="3393195" y="371869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1" y="3819"/>
            <a:ext cx="12192001" cy="6857960"/>
          </a:xfrm>
          <a:prstGeom prst="rect">
            <a:avLst/>
          </a:prstGeom>
          <a:noFill/>
          <a:ln>
            <a:noFill/>
          </a:ln>
        </p:spPr>
      </p:pic>
      <p:pic>
        <p:nvPicPr>
          <p:cNvPr id="140" name="Google Shape;140;p5"/>
          <p:cNvPicPr preferRelativeResize="0"/>
          <p:nvPr/>
        </p:nvPicPr>
        <p:blipFill rotWithShape="1">
          <a:blip r:embed="rId4">
            <a:alphaModFix/>
          </a:blip>
          <a:srcRect/>
          <a:stretch/>
        </p:blipFill>
        <p:spPr>
          <a:xfrm>
            <a:off x="2658822" y="2286000"/>
            <a:ext cx="629510" cy="629510"/>
          </a:xfrm>
          <a:prstGeom prst="rect">
            <a:avLst/>
          </a:prstGeom>
          <a:noFill/>
          <a:ln>
            <a:noFill/>
          </a:ln>
        </p:spPr>
      </p:pic>
      <p:pic>
        <p:nvPicPr>
          <p:cNvPr id="141" name="Google Shape;141;p5"/>
          <p:cNvPicPr preferRelativeResize="0"/>
          <p:nvPr/>
        </p:nvPicPr>
        <p:blipFill rotWithShape="1">
          <a:blip r:embed="rId5">
            <a:alphaModFix/>
          </a:blip>
          <a:srcRect/>
          <a:stretch/>
        </p:blipFill>
        <p:spPr>
          <a:xfrm>
            <a:off x="8974270" y="2286000"/>
            <a:ext cx="608740" cy="608740"/>
          </a:xfrm>
          <a:prstGeom prst="rect">
            <a:avLst/>
          </a:prstGeom>
          <a:noFill/>
          <a:ln>
            <a:noFill/>
          </a:ln>
        </p:spPr>
      </p:pic>
      <p:sp>
        <p:nvSpPr>
          <p:cNvPr id="142" name="Google Shape;142;p5"/>
          <p:cNvSpPr txBox="1"/>
          <p:nvPr/>
        </p:nvSpPr>
        <p:spPr>
          <a:xfrm>
            <a:off x="1070535" y="2994925"/>
            <a:ext cx="3954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Обслугували викликів</a:t>
            </a:r>
            <a:endParaRPr sz="2800" dirty="0">
              <a:solidFill>
                <a:srgbClr val="182947"/>
              </a:solidFill>
              <a:latin typeface="Proxima Nova"/>
              <a:ea typeface="Proxima Nova"/>
              <a:cs typeface="Proxima Nova"/>
              <a:sym typeface="Proxima Nova"/>
            </a:endParaRPr>
          </a:p>
        </p:txBody>
      </p:sp>
      <p:sp>
        <p:nvSpPr>
          <p:cNvPr id="143" name="Google Shape;143;p5"/>
          <p:cNvSpPr txBox="1"/>
          <p:nvPr/>
        </p:nvSpPr>
        <p:spPr>
          <a:xfrm>
            <a:off x="7166535" y="2994925"/>
            <a:ext cx="40110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rgbClr val="182947"/>
                </a:solidFill>
                <a:latin typeface="Proxima Nova"/>
                <a:ea typeface="Proxima Nova"/>
                <a:cs typeface="Proxima Nova"/>
                <a:sym typeface="Proxima Nova"/>
              </a:rPr>
              <a:t>Розглянули матеріалів</a:t>
            </a:r>
            <a:endParaRPr sz="2800">
              <a:solidFill>
                <a:srgbClr val="182947"/>
              </a:solidFill>
              <a:latin typeface="Proxima Nova"/>
              <a:ea typeface="Proxima Nova"/>
              <a:cs typeface="Proxima Nova"/>
              <a:sym typeface="Proxima Nova"/>
            </a:endParaRPr>
          </a:p>
        </p:txBody>
      </p:sp>
      <p:sp>
        <p:nvSpPr>
          <p:cNvPr id="144" name="Google Shape;144;p5"/>
          <p:cNvSpPr txBox="1"/>
          <p:nvPr/>
        </p:nvSpPr>
        <p:spPr>
          <a:xfrm>
            <a:off x="1286256" y="4175116"/>
            <a:ext cx="337464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182947"/>
                </a:solidFill>
                <a:latin typeface="Proxima Nova"/>
                <a:ea typeface="Proxima Nova"/>
                <a:cs typeface="Proxima Nova"/>
                <a:sym typeface="Proxima Nova"/>
              </a:rPr>
              <a:t>18</a:t>
            </a:r>
            <a:endParaRPr sz="6000" dirty="0">
              <a:solidFill>
                <a:srgbClr val="182947"/>
              </a:solidFill>
              <a:latin typeface="Proxima Nova"/>
              <a:ea typeface="Proxima Nova"/>
              <a:cs typeface="Proxima Nova"/>
              <a:sym typeface="Proxima Nova"/>
            </a:endParaRPr>
          </a:p>
        </p:txBody>
      </p:sp>
      <p:cxnSp>
        <p:nvCxnSpPr>
          <p:cNvPr id="145" name="Google Shape;145;p5"/>
          <p:cNvCxnSpPr/>
          <p:nvPr/>
        </p:nvCxnSpPr>
        <p:spPr>
          <a:xfrm>
            <a:off x="6095999" y="2579985"/>
            <a:ext cx="0" cy="3620790"/>
          </a:xfrm>
          <a:prstGeom prst="straightConnector1">
            <a:avLst/>
          </a:prstGeom>
          <a:noFill/>
          <a:ln w="28575" cap="flat" cmpd="sng">
            <a:solidFill>
              <a:schemeClr val="accent4"/>
            </a:solidFill>
            <a:prstDash val="solid"/>
            <a:miter lim="800000"/>
            <a:headEnd type="none" w="sm" len="sm"/>
            <a:tailEnd type="none" w="sm" len="sm"/>
          </a:ln>
        </p:spPr>
      </p:cxnSp>
      <p:sp>
        <p:nvSpPr>
          <p:cNvPr id="146" name="Google Shape;146;p5"/>
          <p:cNvSpPr txBox="1"/>
          <p:nvPr/>
        </p:nvSpPr>
        <p:spPr>
          <a:xfrm>
            <a:off x="277672" y="559343"/>
            <a:ext cx="64850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a:t>
            </a:r>
            <a:r>
              <a:rPr lang="uk-UA" sz="2800" dirty="0" smtClean="0">
                <a:solidFill>
                  <a:schemeClr val="lt1"/>
                </a:solidFill>
                <a:latin typeface="Montserrat SemiBold" panose="00000700000000000000" pitchFamily="2" charset="-52"/>
                <a:ea typeface="Proxima Nova"/>
                <a:cs typeface="Proxima Nova"/>
                <a:sym typeface="Proxima Nova"/>
              </a:rPr>
              <a:t>2025</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47" name="Google Shape;147;p5"/>
          <p:cNvSpPr txBox="1"/>
          <p:nvPr/>
        </p:nvSpPr>
        <p:spPr>
          <a:xfrm>
            <a:off x="7382255" y="4195318"/>
            <a:ext cx="337464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6000" dirty="0" smtClean="0">
                <a:solidFill>
                  <a:srgbClr val="182947"/>
                </a:solidFill>
                <a:latin typeface="Proxima Nova"/>
                <a:ea typeface="Proxima Nova"/>
                <a:cs typeface="Proxima Nova"/>
                <a:sym typeface="Proxima Nova"/>
              </a:rPr>
              <a:t>494</a:t>
            </a:r>
            <a:endParaRPr sz="6000" dirty="0">
              <a:solidFill>
                <a:srgbClr val="182947"/>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0" y="3779"/>
            <a:ext cx="12192001" cy="6857960"/>
          </a:xfrm>
          <a:prstGeom prst="rect">
            <a:avLst/>
          </a:prstGeom>
          <a:noFill/>
          <a:ln>
            <a:noFill/>
          </a:ln>
        </p:spPr>
      </p:pic>
      <p:sp>
        <p:nvSpPr>
          <p:cNvPr id="146" name="Google Shape;146;p5"/>
          <p:cNvSpPr txBox="1"/>
          <p:nvPr/>
        </p:nvSpPr>
        <p:spPr>
          <a:xfrm>
            <a:off x="334822" y="526948"/>
            <a:ext cx="450387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ВІЙСЬКОВИЙ СТАН</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1" name="Google Shape;142;p5"/>
          <p:cNvSpPr txBox="1"/>
          <p:nvPr/>
        </p:nvSpPr>
        <p:spPr>
          <a:xfrm>
            <a:off x="531650" y="1963210"/>
            <a:ext cx="34347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Евакуйовано осіб</a:t>
            </a:r>
            <a:endParaRPr sz="2800" dirty="0">
              <a:solidFill>
                <a:srgbClr val="182947"/>
              </a:solidFill>
              <a:latin typeface="Proxima Nova"/>
              <a:ea typeface="Proxima Nova"/>
              <a:cs typeface="Proxima Nova"/>
              <a:sym typeface="Proxima Nova"/>
            </a:endParaRPr>
          </a:p>
        </p:txBody>
      </p:sp>
      <p:sp>
        <p:nvSpPr>
          <p:cNvPr id="13" name="Google Shape;142;p5"/>
          <p:cNvSpPr txBox="1"/>
          <p:nvPr/>
        </p:nvSpPr>
        <p:spPr>
          <a:xfrm>
            <a:off x="6377408" y="1963210"/>
            <a:ext cx="34347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Перевірка ВПО</a:t>
            </a:r>
            <a:endParaRPr sz="2800" dirty="0">
              <a:solidFill>
                <a:srgbClr val="182947"/>
              </a:solidFill>
              <a:latin typeface="Proxima Nova"/>
              <a:ea typeface="Proxima Nova"/>
              <a:cs typeface="Proxima Nova"/>
              <a:sym typeface="Proxima Nova"/>
            </a:endParaRPr>
          </a:p>
        </p:txBody>
      </p:sp>
      <p:sp>
        <p:nvSpPr>
          <p:cNvPr id="14" name="Google Shape;142;p5"/>
          <p:cNvSpPr txBox="1"/>
          <p:nvPr/>
        </p:nvSpPr>
        <p:spPr>
          <a:xfrm>
            <a:off x="6377408" y="3922733"/>
            <a:ext cx="38224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Виявлено зброї та</a:t>
            </a:r>
          </a:p>
          <a:p>
            <a:pPr marL="0" marR="0" lvl="0" indent="0" algn="l" rtl="0">
              <a:spcBef>
                <a:spcPts val="0"/>
              </a:spcBef>
              <a:spcAft>
                <a:spcPts val="0"/>
              </a:spcAft>
              <a:buNone/>
            </a:pPr>
            <a:r>
              <a:rPr lang="uk-UA" sz="2800" dirty="0" smtClean="0">
                <a:solidFill>
                  <a:srgbClr val="182947"/>
                </a:solidFill>
                <a:latin typeface="Proxima Nova"/>
                <a:ea typeface="Proxima Nova"/>
                <a:cs typeface="Proxima Nova"/>
                <a:sym typeface="Proxima Nova"/>
              </a:rPr>
              <a:t>Вибухонебезпечних предметів</a:t>
            </a:r>
            <a:endParaRPr sz="2800" dirty="0">
              <a:solidFill>
                <a:srgbClr val="182947"/>
              </a:solidFill>
              <a:latin typeface="Proxima Nova"/>
              <a:ea typeface="Proxima Nova"/>
              <a:cs typeface="Proxima Nova"/>
              <a:sym typeface="Proxima Nov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363987" y="5076696"/>
            <a:ext cx="1663853" cy="1663853"/>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356" y="5162486"/>
            <a:ext cx="1462429" cy="1492274"/>
          </a:xfrm>
          <a:prstGeom prst="rect">
            <a:avLst/>
          </a:prstGeom>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356" y="2076450"/>
            <a:ext cx="1560597" cy="1560597"/>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987" y="2076451"/>
            <a:ext cx="1379602" cy="1379602"/>
          </a:xfrm>
          <a:prstGeom prst="rect">
            <a:avLst/>
          </a:prstGeom>
        </p:spPr>
      </p:pic>
      <p:sp>
        <p:nvSpPr>
          <p:cNvPr id="19" name="Google Shape;269;p12"/>
          <p:cNvSpPr txBox="1"/>
          <p:nvPr/>
        </p:nvSpPr>
        <p:spPr>
          <a:xfrm>
            <a:off x="1107712" y="2533456"/>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smtClean="0">
                <a:solidFill>
                  <a:srgbClr val="FFC000"/>
                </a:solidFill>
                <a:latin typeface="Montserrat Medium" panose="00000600000000000000" pitchFamily="2" charset="-52"/>
                <a:ea typeface="Proxima Nova"/>
                <a:cs typeface="Proxima Nova"/>
                <a:sym typeface="Proxima Nova"/>
              </a:rPr>
              <a:t>0</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1" name="Google Shape;269;p12"/>
          <p:cNvSpPr txBox="1"/>
          <p:nvPr/>
        </p:nvSpPr>
        <p:spPr>
          <a:xfrm>
            <a:off x="6507595" y="2504728"/>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smtClean="0">
                <a:solidFill>
                  <a:srgbClr val="FFC000"/>
                </a:solidFill>
                <a:latin typeface="Montserrat Medium" panose="00000600000000000000" pitchFamily="2" charset="-52"/>
                <a:ea typeface="Proxima Nova"/>
                <a:cs typeface="Proxima Nova"/>
                <a:sym typeface="Proxima Nova"/>
              </a:rPr>
              <a:t>13</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2" name="Google Shape;269;p12"/>
          <p:cNvSpPr txBox="1"/>
          <p:nvPr/>
        </p:nvSpPr>
        <p:spPr>
          <a:xfrm>
            <a:off x="6482195" y="5493145"/>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800" dirty="0">
                <a:solidFill>
                  <a:srgbClr val="FFC000"/>
                </a:solidFill>
                <a:latin typeface="Montserrat Medium" panose="00000600000000000000" pitchFamily="2" charset="-52"/>
                <a:ea typeface="Proxima Nova"/>
                <a:cs typeface="Proxima Nova"/>
                <a:sym typeface="Proxima Nova"/>
              </a:rPr>
              <a:t>0</a:t>
            </a:r>
            <a:endParaRPr lang="uk-UA" sz="4800" dirty="0" smtClean="0">
              <a:solidFill>
                <a:srgbClr val="FFC000"/>
              </a:solidFill>
              <a:latin typeface="Montserrat Medium" panose="00000600000000000000" pitchFamily="2" charset="-52"/>
              <a:ea typeface="Proxima Nova"/>
              <a:cs typeface="Proxima Nova"/>
              <a:sym typeface="Proxima Nova"/>
            </a:endParaRPr>
          </a:p>
        </p:txBody>
      </p:sp>
    </p:spTree>
    <p:extLst>
      <p:ext uri="{BB962C8B-B14F-4D97-AF65-F5344CB8AC3E}">
        <p14:creationId xmlns:p14="http://schemas.microsoft.com/office/powerpoint/2010/main" val="1123083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a:stretch/>
        </p:blipFill>
        <p:spPr>
          <a:xfrm>
            <a:off x="-66677" y="-20232"/>
            <a:ext cx="12258677" cy="6857960"/>
          </a:xfrm>
          <a:prstGeom prst="rect">
            <a:avLst/>
          </a:prstGeom>
          <a:noFill/>
          <a:ln>
            <a:noFill/>
          </a:ln>
        </p:spPr>
      </p:pic>
      <p:sp>
        <p:nvSpPr>
          <p:cNvPr id="153" name="Google Shape;153;p6"/>
          <p:cNvSpPr txBox="1"/>
          <p:nvPr/>
        </p:nvSpPr>
        <p:spPr>
          <a:xfrm>
            <a:off x="260272" y="579421"/>
            <a:ext cx="54720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54" name="Google Shape;154;p6"/>
          <p:cNvSpPr txBox="1"/>
          <p:nvPr/>
        </p:nvSpPr>
        <p:spPr>
          <a:xfrm>
            <a:off x="595232" y="1718495"/>
            <a:ext cx="112819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запобігання та протидії домашньому </a:t>
            </a:r>
            <a:r>
              <a:rPr lang="uk-UA" sz="2800" dirty="0" smtClean="0">
                <a:solidFill>
                  <a:srgbClr val="182947"/>
                </a:solidFill>
                <a:latin typeface="Montserrat SemiBold" panose="00000700000000000000" pitchFamily="2" charset="-52"/>
                <a:ea typeface="Proxima Nova"/>
                <a:cs typeface="Proxima Nova"/>
                <a:sym typeface="Proxima Nova"/>
              </a:rPr>
              <a:t>насильству</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155" name="Google Shape;155;p6"/>
          <p:cNvCxnSpPr/>
          <p:nvPr/>
        </p:nvCxnSpPr>
        <p:spPr>
          <a:xfrm>
            <a:off x="526668" y="2241675"/>
            <a:ext cx="11101049" cy="0"/>
          </a:xfrm>
          <a:prstGeom prst="straightConnector1">
            <a:avLst/>
          </a:prstGeom>
          <a:noFill/>
          <a:ln w="38100" cap="flat" cmpd="sng">
            <a:solidFill>
              <a:schemeClr val="accent4"/>
            </a:solidFill>
            <a:prstDash val="solid"/>
            <a:miter lim="800000"/>
            <a:headEnd type="none" w="sm" len="sm"/>
            <a:tailEnd type="none" w="sm" len="sm"/>
          </a:ln>
        </p:spPr>
      </p:cxnSp>
      <p:pic>
        <p:nvPicPr>
          <p:cNvPr id="156" name="Google Shape;156;p6"/>
          <p:cNvPicPr preferRelativeResize="0"/>
          <p:nvPr/>
        </p:nvPicPr>
        <p:blipFill rotWithShape="1">
          <a:blip r:embed="rId4">
            <a:alphaModFix/>
          </a:blip>
          <a:srcRect/>
          <a:stretch/>
        </p:blipFill>
        <p:spPr>
          <a:xfrm>
            <a:off x="281955" y="2508424"/>
            <a:ext cx="664917" cy="622804"/>
          </a:xfrm>
          <a:prstGeom prst="rect">
            <a:avLst/>
          </a:prstGeom>
          <a:noFill/>
          <a:ln>
            <a:noFill/>
          </a:ln>
        </p:spPr>
      </p:pic>
      <p:sp>
        <p:nvSpPr>
          <p:cNvPr id="158" name="Google Shape;158;p6"/>
          <p:cNvSpPr txBox="1"/>
          <p:nvPr/>
        </p:nvSpPr>
        <p:spPr>
          <a:xfrm>
            <a:off x="1644255" y="4191764"/>
            <a:ext cx="4418406"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Винесено термінових заборонних</a:t>
            </a:r>
            <a:endParaRPr sz="1200" dirty="0">
              <a:latin typeface="Montserrat Light" panose="00000400000000000000" pitchFamily="2" charset="-52"/>
            </a:endParaRPr>
          </a:p>
          <a:p>
            <a:pPr marL="0" marR="0" lvl="0" indent="0" algn="just"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приписів стосовно кривдників</a:t>
            </a:r>
            <a:endParaRPr sz="1800" dirty="0">
              <a:solidFill>
                <a:srgbClr val="182947"/>
              </a:solidFill>
              <a:latin typeface="Montserrat Light" panose="00000400000000000000" pitchFamily="2" charset="-52"/>
              <a:ea typeface="Proxima Nova"/>
              <a:cs typeface="Proxima Nova"/>
              <a:sym typeface="Proxima Nova"/>
            </a:endParaRPr>
          </a:p>
        </p:txBody>
      </p:sp>
      <p:pic>
        <p:nvPicPr>
          <p:cNvPr id="159" name="Google Shape;159;p6"/>
          <p:cNvPicPr preferRelativeResize="0"/>
          <p:nvPr/>
        </p:nvPicPr>
        <p:blipFill rotWithShape="1">
          <a:blip r:embed="rId5">
            <a:alphaModFix/>
          </a:blip>
          <a:srcRect/>
          <a:stretch/>
        </p:blipFill>
        <p:spPr>
          <a:xfrm>
            <a:off x="346621" y="4194570"/>
            <a:ext cx="535584" cy="565011"/>
          </a:xfrm>
          <a:prstGeom prst="rect">
            <a:avLst/>
          </a:prstGeom>
          <a:noFill/>
          <a:ln>
            <a:noFill/>
          </a:ln>
        </p:spPr>
      </p:pic>
      <p:pic>
        <p:nvPicPr>
          <p:cNvPr id="160" name="Google Shape;160;p6"/>
          <p:cNvPicPr preferRelativeResize="0"/>
          <p:nvPr/>
        </p:nvPicPr>
        <p:blipFill rotWithShape="1">
          <a:blip r:embed="rId6">
            <a:alphaModFix/>
          </a:blip>
          <a:srcRect/>
          <a:stretch/>
        </p:blipFill>
        <p:spPr>
          <a:xfrm>
            <a:off x="386269" y="3345823"/>
            <a:ext cx="514749" cy="578666"/>
          </a:xfrm>
          <a:prstGeom prst="rect">
            <a:avLst/>
          </a:prstGeom>
          <a:noFill/>
          <a:ln>
            <a:noFill/>
          </a:ln>
        </p:spPr>
      </p:pic>
      <p:sp>
        <p:nvSpPr>
          <p:cNvPr id="161" name="Google Shape;161;p6"/>
          <p:cNvSpPr txBox="1"/>
          <p:nvPr/>
        </p:nvSpPr>
        <p:spPr>
          <a:xfrm>
            <a:off x="1651629" y="3334112"/>
            <a:ext cx="37862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Кількість кривдників яких взято </a:t>
            </a:r>
            <a:r>
              <a:rPr lang="uk-UA" sz="1800" dirty="0">
                <a:solidFill>
                  <a:srgbClr val="182947"/>
                </a:solidFill>
                <a:latin typeface="Montserrat Light" panose="00000400000000000000" pitchFamily="2" charset="-52"/>
                <a:ea typeface="Proxima Nova"/>
                <a:cs typeface="Proxima Nova"/>
                <a:sym typeface="Proxima Nova"/>
              </a:rPr>
              <a:t>на </a:t>
            </a:r>
            <a:r>
              <a:rPr lang="uk-UA" sz="1800" dirty="0" smtClean="0">
                <a:solidFill>
                  <a:srgbClr val="182947"/>
                </a:solidFill>
                <a:latin typeface="Montserrat Light" panose="00000400000000000000" pitchFamily="2" charset="-52"/>
                <a:ea typeface="Proxima Nova"/>
                <a:cs typeface="Proxima Nova"/>
                <a:sym typeface="Proxima Nova"/>
              </a:rPr>
              <a:t>облік у 2025 році</a:t>
            </a:r>
            <a:endParaRPr sz="1800" dirty="0">
              <a:solidFill>
                <a:srgbClr val="182947"/>
              </a:solidFill>
              <a:latin typeface="Montserrat Light" panose="00000400000000000000" pitchFamily="2" charset="-52"/>
              <a:ea typeface="Proxima Nova"/>
              <a:cs typeface="Proxima Nova"/>
              <a:sym typeface="Proxima Nova"/>
            </a:endParaRPr>
          </a:p>
        </p:txBody>
      </p:sp>
      <p:sp>
        <p:nvSpPr>
          <p:cNvPr id="162" name="Google Shape;162;p6"/>
          <p:cNvSpPr txBox="1"/>
          <p:nvPr/>
        </p:nvSpPr>
        <p:spPr>
          <a:xfrm>
            <a:off x="1651629" y="4973287"/>
            <a:ext cx="5098748"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Складено адміністративних протоколів</a:t>
            </a:r>
            <a:endParaRPr sz="1600" dirty="0">
              <a:latin typeface="Montserrat Light" panose="00000400000000000000" pitchFamily="2" charset="-52"/>
            </a:endParaRPr>
          </a:p>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за порушення ст. 173-2 КУпАП</a:t>
            </a:r>
            <a:endParaRPr sz="1600" dirty="0">
              <a:latin typeface="Montserrat Light" panose="00000400000000000000" pitchFamily="2" charset="-52"/>
            </a:endParaRPr>
          </a:p>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«Вчинення домашнього насильства</a:t>
            </a:r>
            <a:r>
              <a:rPr lang="uk-UA" sz="1600" dirty="0" smtClean="0">
                <a:solidFill>
                  <a:srgbClr val="182947"/>
                </a:solidFill>
                <a:latin typeface="Montserrat Light" panose="00000400000000000000" pitchFamily="2" charset="-52"/>
                <a:ea typeface="Proxima Nova"/>
                <a:cs typeface="Proxima Nova"/>
                <a:sym typeface="Proxima Nova"/>
              </a:rPr>
              <a:t>» </a:t>
            </a:r>
            <a:endParaRPr sz="1600" dirty="0">
              <a:solidFill>
                <a:srgbClr val="182947"/>
              </a:solidFill>
              <a:latin typeface="Montserrat Light" panose="00000400000000000000" pitchFamily="2" charset="-52"/>
              <a:ea typeface="Proxima Nova"/>
              <a:cs typeface="Proxima Nova"/>
              <a:sym typeface="Proxima Nova"/>
            </a:endParaRPr>
          </a:p>
        </p:txBody>
      </p:sp>
      <p:sp>
        <p:nvSpPr>
          <p:cNvPr id="166" name="Google Shape;166;p6"/>
          <p:cNvSpPr txBox="1"/>
          <p:nvPr/>
        </p:nvSpPr>
        <p:spPr>
          <a:xfrm>
            <a:off x="881066" y="4236401"/>
            <a:ext cx="91870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2</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67" name="Google Shape;167;p6"/>
          <p:cNvSpPr txBox="1"/>
          <p:nvPr/>
        </p:nvSpPr>
        <p:spPr>
          <a:xfrm>
            <a:off x="989974" y="5378837"/>
            <a:ext cx="6279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1</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68" name="Google Shape;168;p6"/>
          <p:cNvSpPr txBox="1"/>
          <p:nvPr/>
        </p:nvSpPr>
        <p:spPr>
          <a:xfrm>
            <a:off x="881066" y="2558236"/>
            <a:ext cx="97132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25</a:t>
            </a:r>
            <a:endParaRPr sz="2800" dirty="0">
              <a:solidFill>
                <a:srgbClr val="182947"/>
              </a:solidFill>
              <a:latin typeface="Montserrat SemiBold" panose="00000700000000000000" pitchFamily="2" charset="-52"/>
              <a:ea typeface="Proxima Nova"/>
              <a:cs typeface="Proxima Nova"/>
              <a:sym typeface="Proxima Nova"/>
            </a:endParaRPr>
          </a:p>
        </p:txBody>
      </p:sp>
      <p:pic>
        <p:nvPicPr>
          <p:cNvPr id="169" name="Google Shape;169;p6"/>
          <p:cNvPicPr preferRelativeResize="0"/>
          <p:nvPr/>
        </p:nvPicPr>
        <p:blipFill rotWithShape="1">
          <a:blip r:embed="rId7">
            <a:alphaModFix/>
          </a:blip>
          <a:srcRect/>
          <a:stretch/>
        </p:blipFill>
        <p:spPr>
          <a:xfrm>
            <a:off x="333769" y="5499667"/>
            <a:ext cx="592782" cy="688301"/>
          </a:xfrm>
          <a:prstGeom prst="rect">
            <a:avLst/>
          </a:prstGeom>
          <a:noFill/>
          <a:ln>
            <a:noFill/>
          </a:ln>
        </p:spPr>
      </p:pic>
      <p:sp>
        <p:nvSpPr>
          <p:cNvPr id="22" name="Google Shape;157;p6"/>
          <p:cNvSpPr txBox="1"/>
          <p:nvPr/>
        </p:nvSpPr>
        <p:spPr>
          <a:xfrm>
            <a:off x="1677594" y="2514962"/>
            <a:ext cx="46348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Кількість кривдників, що перебувають на обліку</a:t>
            </a:r>
            <a:endParaRPr sz="1800" dirty="0">
              <a:solidFill>
                <a:srgbClr val="182947"/>
              </a:solidFill>
              <a:latin typeface="Montserrat Light" panose="00000400000000000000" pitchFamily="2" charset="-52"/>
              <a:ea typeface="Proxima Nova"/>
              <a:cs typeface="Proxima Nova"/>
              <a:sym typeface="Proxima Nova"/>
            </a:endParaRPr>
          </a:p>
        </p:txBody>
      </p:sp>
      <p:sp>
        <p:nvSpPr>
          <p:cNvPr id="23" name="Google Shape;168;p6"/>
          <p:cNvSpPr txBox="1"/>
          <p:nvPr/>
        </p:nvSpPr>
        <p:spPr>
          <a:xfrm>
            <a:off x="865366" y="3401309"/>
            <a:ext cx="97132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2</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4" name="Google Shape;162;p6"/>
          <p:cNvSpPr txBox="1"/>
          <p:nvPr/>
        </p:nvSpPr>
        <p:spPr>
          <a:xfrm>
            <a:off x="1684933" y="5905822"/>
            <a:ext cx="392514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err="1" smtClean="0">
                <a:solidFill>
                  <a:srgbClr val="182947"/>
                </a:solidFill>
                <a:latin typeface="Montserrat Light" panose="00000400000000000000" pitchFamily="2" charset="-52"/>
                <a:ea typeface="Proxima Nova"/>
                <a:cs typeface="Proxima Nova"/>
                <a:sym typeface="Proxima Nova"/>
              </a:rPr>
              <a:t>Вироки</a:t>
            </a:r>
            <a:r>
              <a:rPr lang="uk-UA" sz="1600" dirty="0" smtClean="0">
                <a:solidFill>
                  <a:srgbClr val="182947"/>
                </a:solidFill>
                <a:latin typeface="Montserrat Light" panose="00000400000000000000" pitchFamily="2" charset="-52"/>
                <a:ea typeface="Proxima Nova"/>
                <a:cs typeface="Proxima Nova"/>
                <a:sym typeface="Proxima Nova"/>
              </a:rPr>
              <a:t> суду про визнання кривдника винуватим</a:t>
            </a:r>
            <a:endParaRPr sz="1600" dirty="0">
              <a:solidFill>
                <a:srgbClr val="182947"/>
              </a:solidFill>
              <a:latin typeface="Montserrat Light" panose="00000400000000000000" pitchFamily="2" charset="-52"/>
              <a:ea typeface="Proxima Nova"/>
              <a:cs typeface="Proxima Nova"/>
              <a:sym typeface="Proxima Nova"/>
            </a:endParaRPr>
          </a:p>
        </p:txBody>
      </p:sp>
      <p:cxnSp>
        <p:nvCxnSpPr>
          <p:cNvPr id="5" name="Прямая соединительная линия 4"/>
          <p:cNvCxnSpPr/>
          <p:nvPr/>
        </p:nvCxnSpPr>
        <p:spPr>
          <a:xfrm>
            <a:off x="982193" y="5870922"/>
            <a:ext cx="627931" cy="0"/>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27" name="Google Shape;167;p6"/>
          <p:cNvSpPr txBox="1"/>
          <p:nvPr/>
        </p:nvSpPr>
        <p:spPr>
          <a:xfrm>
            <a:off x="987115" y="5870922"/>
            <a:ext cx="6904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rgbClr val="182947"/>
                </a:solidFill>
                <a:latin typeface="Montserrat SemiBold" panose="00000700000000000000" pitchFamily="2" charset="-52"/>
                <a:ea typeface="Proxima Nova"/>
                <a:cs typeface="Proxima Nova"/>
                <a:sym typeface="Proxima Nova"/>
              </a:rPr>
              <a:t> 1</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9" name="Прямая соединительная линия 28"/>
          <p:cNvCxnSpPr/>
          <p:nvPr/>
        </p:nvCxnSpPr>
        <p:spPr>
          <a:xfrm>
            <a:off x="1748356" y="5870922"/>
            <a:ext cx="4251743" cy="0"/>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pic>
        <p:nvPicPr>
          <p:cNvPr id="28" name="Google Shape;315;p14"/>
          <p:cNvPicPr preferRelativeResize="0"/>
          <p:nvPr/>
        </p:nvPicPr>
        <p:blipFill rotWithShape="1">
          <a:blip r:embed="rId8">
            <a:alphaModFix/>
          </a:blip>
          <a:srcRect/>
          <a:stretch/>
        </p:blipFill>
        <p:spPr>
          <a:xfrm>
            <a:off x="6011390" y="2555866"/>
            <a:ext cx="667982" cy="694314"/>
          </a:xfrm>
          <a:prstGeom prst="rect">
            <a:avLst/>
          </a:prstGeom>
          <a:noFill/>
          <a:ln>
            <a:noFill/>
          </a:ln>
        </p:spPr>
      </p:pic>
      <p:sp>
        <p:nvSpPr>
          <p:cNvPr id="35" name="Прямоугольник 34"/>
          <p:cNvSpPr/>
          <p:nvPr/>
        </p:nvSpPr>
        <p:spPr>
          <a:xfrm>
            <a:off x="6300556" y="3879531"/>
            <a:ext cx="5542220" cy="2791013"/>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6482419" y="3995224"/>
            <a:ext cx="5219348" cy="1477328"/>
          </a:xfrm>
          <a:prstGeom prst="rect">
            <a:avLst/>
          </a:prstGeom>
          <a:noFill/>
        </p:spPr>
        <p:txBody>
          <a:bodyPr wrap="square" rtlCol="0">
            <a:spAutoFit/>
          </a:bodyPr>
          <a:lstStyle/>
          <a:p>
            <a:r>
              <a:rPr lang="uk-UA" sz="1800" b="1" u="sng" dirty="0" smtClean="0">
                <a:solidFill>
                  <a:srgbClr val="182947"/>
                </a:solidFill>
                <a:latin typeface="Montserrat Light" panose="00000400000000000000" pitchFamily="2" charset="-52"/>
              </a:rPr>
              <a:t>Співпраця по напрямку із:</a:t>
            </a:r>
          </a:p>
          <a:p>
            <a:endParaRPr lang="uk-UA" sz="1800" b="1" u="sng" dirty="0" smtClean="0">
              <a:solidFill>
                <a:srgbClr val="182947"/>
              </a:solidFill>
              <a:latin typeface="Montserrat Light" panose="00000400000000000000" pitchFamily="2" charset="-52"/>
            </a:endParaRP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Службою у справах дітей</a:t>
            </a:r>
          </a:p>
          <a:p>
            <a:pPr marL="285750" indent="-285750">
              <a:buFont typeface="Wingdings" panose="05000000000000000000" pitchFamily="2" charset="2"/>
              <a:buChar char="§"/>
            </a:pPr>
            <a:r>
              <a:rPr lang="uk-UA" sz="1800" dirty="0" smtClean="0">
                <a:solidFill>
                  <a:srgbClr val="002060"/>
                </a:solidFill>
                <a:latin typeface="+mj-lt"/>
              </a:rPr>
              <a:t>Центр </a:t>
            </a:r>
            <a:r>
              <a:rPr lang="uk-UA" sz="1800" dirty="0">
                <a:solidFill>
                  <a:srgbClr val="002060"/>
                </a:solidFill>
                <a:latin typeface="+mn-lt"/>
              </a:rPr>
              <a:t>надання</a:t>
            </a:r>
            <a:r>
              <a:rPr lang="uk-UA" sz="1800" dirty="0">
                <a:solidFill>
                  <a:srgbClr val="002060"/>
                </a:solidFill>
                <a:latin typeface="+mj-lt"/>
              </a:rPr>
              <a:t> соціальних </a:t>
            </a:r>
            <a:r>
              <a:rPr lang="uk-UA" sz="1800" dirty="0" smtClean="0">
                <a:solidFill>
                  <a:srgbClr val="002060"/>
                </a:solidFill>
                <a:latin typeface="+mj-lt"/>
              </a:rPr>
              <a:t>послуг </a:t>
            </a:r>
            <a:r>
              <a:rPr lang="uk-UA" sz="1800" dirty="0" err="1" smtClean="0">
                <a:solidFill>
                  <a:srgbClr val="002060"/>
                </a:solidFill>
                <a:latin typeface="+mj-lt"/>
              </a:rPr>
              <a:t>Саратської</a:t>
            </a:r>
            <a:r>
              <a:rPr lang="uk-UA" sz="1800" dirty="0" smtClean="0">
                <a:solidFill>
                  <a:srgbClr val="002060"/>
                </a:solidFill>
                <a:latin typeface="+mj-lt"/>
              </a:rPr>
              <a:t> ОТГ </a:t>
            </a:r>
            <a:endParaRPr lang="uk-UA" sz="1800" b="1" dirty="0" smtClean="0">
              <a:solidFill>
                <a:srgbClr val="00206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75" name="Google Shape;175;p7"/>
          <p:cNvSpPr txBox="1"/>
          <p:nvPr/>
        </p:nvSpPr>
        <p:spPr>
          <a:xfrm>
            <a:off x="260271" y="579421"/>
            <a:ext cx="64419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76" name="Google Shape;176;p7"/>
          <p:cNvSpPr txBox="1"/>
          <p:nvPr/>
        </p:nvSpPr>
        <p:spPr>
          <a:xfrm>
            <a:off x="2204372" y="1782592"/>
            <a:ext cx="78499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охорони та захисту прав дітей</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2204371" y="2322542"/>
            <a:ext cx="7361659" cy="22917"/>
          </a:xfrm>
          <a:prstGeom prst="straightConnector1">
            <a:avLst/>
          </a:prstGeom>
          <a:noFill/>
          <a:ln w="38100" cap="flat" cmpd="sng">
            <a:solidFill>
              <a:schemeClr val="accent4"/>
            </a:solidFill>
            <a:prstDash val="solid"/>
            <a:miter lim="800000"/>
            <a:headEnd type="none" w="sm" len="sm"/>
            <a:tailEnd type="none" w="sm" len="sm"/>
          </a:ln>
        </p:spPr>
      </p:cxnSp>
      <p:pic>
        <p:nvPicPr>
          <p:cNvPr id="178" name="Google Shape;178;p7"/>
          <p:cNvPicPr preferRelativeResize="0"/>
          <p:nvPr/>
        </p:nvPicPr>
        <p:blipFill rotWithShape="1">
          <a:blip r:embed="rId4">
            <a:alphaModFix/>
          </a:blip>
          <a:srcRect/>
          <a:stretch/>
        </p:blipFill>
        <p:spPr>
          <a:xfrm>
            <a:off x="347467" y="2457432"/>
            <a:ext cx="919941" cy="963117"/>
          </a:xfrm>
          <a:prstGeom prst="rect">
            <a:avLst/>
          </a:prstGeom>
          <a:noFill/>
          <a:ln>
            <a:noFill/>
          </a:ln>
        </p:spPr>
      </p:pic>
      <p:sp>
        <p:nvSpPr>
          <p:cNvPr id="179" name="Google Shape;179;p7"/>
          <p:cNvSpPr txBox="1"/>
          <p:nvPr/>
        </p:nvSpPr>
        <p:spPr>
          <a:xfrm>
            <a:off x="1356619" y="2776949"/>
            <a:ext cx="42047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На обліку сімей</a:t>
            </a:r>
            <a:r>
              <a:rPr lang="uk-UA" sz="1800" dirty="0">
                <a:solidFill>
                  <a:srgbClr val="182947"/>
                </a:solidFill>
                <a:latin typeface="Montserrat Light" panose="00000400000000000000" pitchFamily="2" charset="-52"/>
                <a:ea typeface="Proxima Nova"/>
                <a:cs typeface="Proxima Nova"/>
                <a:sym typeface="Proxima Nova"/>
              </a:rPr>
              <a:t>, що опинилися</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у складних життєвих обставинах</a:t>
            </a:r>
            <a:endParaRPr sz="1800" dirty="0">
              <a:solidFill>
                <a:srgbClr val="182947"/>
              </a:solidFill>
              <a:latin typeface="Montserrat Light" panose="00000400000000000000" pitchFamily="2" charset="-52"/>
              <a:ea typeface="Proxima Nova"/>
              <a:cs typeface="Proxima Nova"/>
              <a:sym typeface="Proxima Nova"/>
            </a:endParaRPr>
          </a:p>
        </p:txBody>
      </p:sp>
      <p:sp>
        <p:nvSpPr>
          <p:cNvPr id="185" name="Google Shape;185;p7"/>
          <p:cNvSpPr txBox="1"/>
          <p:nvPr/>
        </p:nvSpPr>
        <p:spPr>
          <a:xfrm>
            <a:off x="359847" y="3291166"/>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29</a:t>
            </a:r>
            <a:endParaRPr sz="3200" dirty="0">
              <a:solidFill>
                <a:srgbClr val="182947"/>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492" y="4120599"/>
            <a:ext cx="658391" cy="644169"/>
          </a:xfrm>
          <a:prstGeom prst="rect">
            <a:avLst/>
          </a:prstGeom>
        </p:spPr>
      </p:pic>
      <p:sp>
        <p:nvSpPr>
          <p:cNvPr id="30" name="Google Shape;185;p7"/>
          <p:cNvSpPr txBox="1"/>
          <p:nvPr/>
        </p:nvSpPr>
        <p:spPr>
          <a:xfrm>
            <a:off x="5964696" y="3290760"/>
            <a:ext cx="93743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2</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31" name="Google Shape;161;p6"/>
          <p:cNvSpPr txBox="1"/>
          <p:nvPr/>
        </p:nvSpPr>
        <p:spPr>
          <a:xfrm>
            <a:off x="6902134" y="2774259"/>
            <a:ext cx="37862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smtClean="0">
                <a:solidFill>
                  <a:srgbClr val="182947"/>
                </a:solidFill>
                <a:latin typeface="Montserrat Light" panose="00000400000000000000" pitchFamily="2" charset="-52"/>
                <a:ea typeface="Proxima Nova"/>
                <a:cs typeface="Proxima Nova"/>
                <a:sym typeface="Proxima Nova"/>
              </a:rPr>
              <a:t>Кількість сімей які взято </a:t>
            </a:r>
            <a:r>
              <a:rPr lang="uk-UA" sz="1800" dirty="0">
                <a:solidFill>
                  <a:srgbClr val="182947"/>
                </a:solidFill>
                <a:latin typeface="Montserrat Light" panose="00000400000000000000" pitchFamily="2" charset="-52"/>
                <a:ea typeface="Proxima Nova"/>
                <a:cs typeface="Proxima Nova"/>
                <a:sym typeface="Proxima Nova"/>
              </a:rPr>
              <a:t>на </a:t>
            </a:r>
            <a:r>
              <a:rPr lang="uk-UA" sz="1800" dirty="0" smtClean="0">
                <a:solidFill>
                  <a:srgbClr val="182947"/>
                </a:solidFill>
                <a:latin typeface="Montserrat Light" panose="00000400000000000000" pitchFamily="2" charset="-52"/>
                <a:ea typeface="Proxima Nova"/>
                <a:cs typeface="Proxima Nova"/>
                <a:sym typeface="Proxima Nova"/>
              </a:rPr>
              <a:t>облік у 2025 році</a:t>
            </a:r>
            <a:endParaRPr sz="1800" dirty="0">
              <a:solidFill>
                <a:srgbClr val="182947"/>
              </a:solidFill>
              <a:latin typeface="Montserrat Light" panose="00000400000000000000" pitchFamily="2" charset="-52"/>
              <a:ea typeface="Proxima Nova"/>
              <a:cs typeface="Proxima Nova"/>
              <a:sym typeface="Proxima Nova"/>
            </a:endParaRPr>
          </a:p>
        </p:txBody>
      </p:sp>
      <p:pic>
        <p:nvPicPr>
          <p:cNvPr id="32" name="Google Shape;160;p6"/>
          <p:cNvPicPr preferRelativeResize="0"/>
          <p:nvPr/>
        </p:nvPicPr>
        <p:blipFill rotWithShape="1">
          <a:blip r:embed="rId6">
            <a:alphaModFix/>
          </a:blip>
          <a:srcRect/>
          <a:stretch/>
        </p:blipFill>
        <p:spPr>
          <a:xfrm>
            <a:off x="6103788" y="2644470"/>
            <a:ext cx="659254" cy="705246"/>
          </a:xfrm>
          <a:prstGeom prst="rect">
            <a:avLst/>
          </a:prstGeom>
          <a:noFill/>
          <a:ln>
            <a:noFill/>
          </a:ln>
        </p:spPr>
      </p:pic>
      <p:sp>
        <p:nvSpPr>
          <p:cNvPr id="33" name="Прямоугольник 32"/>
          <p:cNvSpPr/>
          <p:nvPr/>
        </p:nvSpPr>
        <p:spPr>
          <a:xfrm>
            <a:off x="570227" y="3975922"/>
            <a:ext cx="4963702" cy="2492972"/>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6129337" y="3975922"/>
            <a:ext cx="5534127" cy="2514635"/>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extBox 34"/>
          <p:cNvSpPr txBox="1"/>
          <p:nvPr/>
        </p:nvSpPr>
        <p:spPr>
          <a:xfrm>
            <a:off x="6334210" y="4120599"/>
            <a:ext cx="4909809" cy="2031325"/>
          </a:xfrm>
          <a:prstGeom prst="rect">
            <a:avLst/>
          </a:prstGeom>
          <a:noFill/>
        </p:spPr>
        <p:txBody>
          <a:bodyPr wrap="square" rtlCol="0">
            <a:spAutoFit/>
          </a:bodyPr>
          <a:lstStyle/>
          <a:p>
            <a:r>
              <a:rPr lang="uk-UA" sz="1800" b="1" u="sng" dirty="0" smtClean="0">
                <a:solidFill>
                  <a:srgbClr val="182947"/>
                </a:solidFill>
                <a:latin typeface="Montserrat Light" panose="00000400000000000000" pitchFamily="2" charset="-52"/>
              </a:rPr>
              <a:t>Співпраця по напрямку із:</a:t>
            </a:r>
          </a:p>
          <a:p>
            <a:endParaRPr lang="uk-UA" sz="1800" b="1" u="sng" dirty="0" smtClean="0">
              <a:solidFill>
                <a:srgbClr val="182947"/>
              </a:solidFill>
              <a:latin typeface="Montserrat Light" panose="00000400000000000000" pitchFamily="2" charset="-52"/>
            </a:endParaRP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Службою у справах дітей та сім’ї</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Центром соціально-психологічної допомоги</a:t>
            </a:r>
          </a:p>
          <a:p>
            <a:pPr marL="285750" indent="-285750">
              <a:buFont typeface="Wingdings" panose="05000000000000000000" pitchFamily="2" charset="2"/>
              <a:buChar char="§"/>
            </a:pPr>
            <a:r>
              <a:rPr lang="uk-UA" sz="1800" b="1" dirty="0" smtClean="0">
                <a:solidFill>
                  <a:srgbClr val="002060"/>
                </a:solidFill>
                <a:latin typeface="Montserrat Light" panose="00000400000000000000" pitchFamily="2" charset="-52"/>
              </a:rPr>
              <a:t>Ювенальними поліцейськими</a:t>
            </a:r>
          </a:p>
          <a:p>
            <a:pPr marL="285750" indent="-28575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p:txBody>
      </p:sp>
      <p:sp>
        <p:nvSpPr>
          <p:cNvPr id="5" name="TextBox 4"/>
          <p:cNvSpPr txBox="1"/>
          <p:nvPr/>
        </p:nvSpPr>
        <p:spPr>
          <a:xfrm>
            <a:off x="1479179" y="4112218"/>
            <a:ext cx="3877985" cy="646331"/>
          </a:xfrm>
          <a:prstGeom prst="rect">
            <a:avLst/>
          </a:prstGeom>
          <a:noFill/>
        </p:spPr>
        <p:txBody>
          <a:bodyPr wrap="none" rtlCol="0">
            <a:spAutoFit/>
          </a:bodyPr>
          <a:lstStyle/>
          <a:p>
            <a:r>
              <a:rPr lang="uk-UA" sz="1800" b="1" u="sng" dirty="0" smtClean="0">
                <a:solidFill>
                  <a:srgbClr val="182947"/>
                </a:solidFill>
                <a:latin typeface="Montserrat Light" panose="00000400000000000000" pitchFamily="2" charset="-52"/>
              </a:rPr>
              <a:t>Застосували такі профілактичні</a:t>
            </a:r>
          </a:p>
          <a:p>
            <a:r>
              <a:rPr lang="uk-UA" sz="1800" b="1" u="sng" dirty="0" smtClean="0">
                <a:solidFill>
                  <a:srgbClr val="182947"/>
                </a:solidFill>
                <a:latin typeface="Montserrat Light" panose="00000400000000000000" pitchFamily="2" charset="-52"/>
              </a:rPr>
              <a:t>заходи:</a:t>
            </a:r>
            <a:endParaRPr lang="uk-UA" sz="1800" b="1" u="sng" dirty="0">
              <a:solidFill>
                <a:srgbClr val="182947"/>
              </a:solidFill>
              <a:latin typeface="Montserrat Light" panose="00000400000000000000" pitchFamily="2" charset="-52"/>
            </a:endParaRPr>
          </a:p>
        </p:txBody>
      </p:sp>
      <p:sp>
        <p:nvSpPr>
          <p:cNvPr id="36" name="TextBox 35"/>
          <p:cNvSpPr txBox="1"/>
          <p:nvPr/>
        </p:nvSpPr>
        <p:spPr>
          <a:xfrm>
            <a:off x="762055" y="4864789"/>
            <a:ext cx="4595110" cy="1477328"/>
          </a:xfrm>
          <a:prstGeom prst="rect">
            <a:avLst/>
          </a:prstGeom>
          <a:noFill/>
        </p:spPr>
        <p:txBody>
          <a:bodyPr wrap="square" rtlCol="0">
            <a:spAutoFit/>
          </a:bodyPr>
          <a:lstStyle/>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Візити</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Профілактичні бесіди</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Консультації з психологами</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Медичний огляд</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Обстеження побутових умов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3819"/>
            <a:ext cx="12258677" cy="6857960"/>
          </a:xfrm>
          <a:prstGeom prst="rect">
            <a:avLst/>
          </a:prstGeom>
          <a:noFill/>
          <a:ln>
            <a:noFill/>
          </a:ln>
        </p:spPr>
      </p:pic>
      <p:sp>
        <p:nvSpPr>
          <p:cNvPr id="175" name="Google Shape;175;p7"/>
          <p:cNvSpPr txBox="1"/>
          <p:nvPr/>
        </p:nvSpPr>
        <p:spPr>
          <a:xfrm>
            <a:off x="225482" y="329945"/>
            <a:ext cx="644197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smtClean="0">
                <a:solidFill>
                  <a:schemeClr val="lt1"/>
                </a:solidFill>
                <a:latin typeface="Montserrat SemiBold" panose="00000700000000000000" pitchFamily="2" charset="-52"/>
                <a:ea typeface="Proxima Nova"/>
                <a:cs typeface="Proxima Nova"/>
                <a:sym typeface="Proxima Nova"/>
              </a:rPr>
              <a:t>ПРОФІЛАКТИЧНО-РОЗ’ЯСНЮВАЛЬНА РОБОТА</a:t>
            </a:r>
            <a:endParaRPr sz="2800" dirty="0">
              <a:solidFill>
                <a:schemeClr val="lt1"/>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11953" y="2378081"/>
            <a:ext cx="5260692" cy="13906"/>
          </a:xfrm>
          <a:prstGeom prst="straightConnector1">
            <a:avLst/>
          </a:prstGeom>
          <a:noFill/>
          <a:ln w="38100" cap="flat" cmpd="sng">
            <a:solidFill>
              <a:schemeClr val="accent4"/>
            </a:solidFill>
            <a:prstDash val="solid"/>
            <a:miter lim="800000"/>
            <a:headEnd type="none" w="sm" len="sm"/>
            <a:tailEnd type="none" w="sm" len="sm"/>
          </a:ln>
        </p:spPr>
      </p:cxnSp>
      <p:pic>
        <p:nvPicPr>
          <p:cNvPr id="180" name="Google Shape;180;p7"/>
          <p:cNvPicPr preferRelativeResize="0"/>
          <p:nvPr/>
        </p:nvPicPr>
        <p:blipFill rotWithShape="1">
          <a:blip r:embed="rId4">
            <a:alphaModFix/>
          </a:blip>
          <a:srcRect/>
          <a:stretch/>
        </p:blipFill>
        <p:spPr>
          <a:xfrm>
            <a:off x="133912" y="2424352"/>
            <a:ext cx="1192836" cy="1196420"/>
          </a:xfrm>
          <a:prstGeom prst="rect">
            <a:avLst/>
          </a:prstGeom>
          <a:noFill/>
          <a:ln>
            <a:noFill/>
          </a:ln>
        </p:spPr>
      </p:pic>
      <p:sp>
        <p:nvSpPr>
          <p:cNvPr id="181" name="Google Shape;181;p7"/>
          <p:cNvSpPr txBox="1"/>
          <p:nvPr/>
        </p:nvSpPr>
        <p:spPr>
          <a:xfrm>
            <a:off x="225482" y="1825972"/>
            <a:ext cx="548350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smtClean="0">
                <a:solidFill>
                  <a:srgbClr val="182947"/>
                </a:solidFill>
                <a:latin typeface="Montserrat Medium" panose="00000600000000000000" pitchFamily="2" charset="-52"/>
                <a:ea typeface="Proxima Nova"/>
                <a:cs typeface="Proxima Nova"/>
                <a:sym typeface="Proxima Nova"/>
              </a:rPr>
              <a:t>у </a:t>
            </a:r>
            <a:r>
              <a:rPr lang="uk-UA" sz="2400" dirty="0">
                <a:solidFill>
                  <a:srgbClr val="182947"/>
                </a:solidFill>
                <a:latin typeface="Montserrat Medium" panose="00000600000000000000" pitchFamily="2" charset="-52"/>
                <a:ea typeface="Proxima Nova"/>
                <a:cs typeface="Proxima Nova"/>
                <a:sym typeface="Proxima Nova"/>
              </a:rPr>
              <a:t>навчальних закладах</a:t>
            </a:r>
            <a:endParaRPr sz="2400" dirty="0">
              <a:solidFill>
                <a:srgbClr val="182947"/>
              </a:solidFill>
              <a:latin typeface="Montserrat Medium" panose="00000600000000000000" pitchFamily="2" charset="-52"/>
              <a:ea typeface="Proxima Nova"/>
              <a:cs typeface="Proxima Nova"/>
              <a:sym typeface="Proxima Nova"/>
            </a:endParaRPr>
          </a:p>
        </p:txBody>
      </p:sp>
      <p:sp>
        <p:nvSpPr>
          <p:cNvPr id="189" name="Google Shape;189;p7"/>
          <p:cNvSpPr/>
          <p:nvPr/>
        </p:nvSpPr>
        <p:spPr>
          <a:xfrm>
            <a:off x="1115831" y="4350563"/>
            <a:ext cx="293563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Загальноосвітні НЗ</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25" name="Google Shape;185;p7"/>
          <p:cNvSpPr txBox="1"/>
          <p:nvPr/>
        </p:nvSpPr>
        <p:spPr>
          <a:xfrm>
            <a:off x="4279153" y="4226385"/>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5</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 name="Прямоугольник 3"/>
          <p:cNvSpPr/>
          <p:nvPr/>
        </p:nvSpPr>
        <p:spPr>
          <a:xfrm>
            <a:off x="6425998" y="2020185"/>
            <a:ext cx="5471836" cy="4550735"/>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0" name="Рисунок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34" y="4189559"/>
            <a:ext cx="658389" cy="658389"/>
          </a:xfrm>
          <a:prstGeom prst="rect">
            <a:avLst/>
          </a:prstGeom>
        </p:spPr>
      </p:pic>
      <p:sp>
        <p:nvSpPr>
          <p:cNvPr id="47" name="TextBox 46"/>
          <p:cNvSpPr txBox="1"/>
          <p:nvPr/>
        </p:nvSpPr>
        <p:spPr>
          <a:xfrm>
            <a:off x="7742296" y="2102930"/>
            <a:ext cx="2839239" cy="369332"/>
          </a:xfrm>
          <a:prstGeom prst="rect">
            <a:avLst/>
          </a:prstGeom>
          <a:noFill/>
        </p:spPr>
        <p:txBody>
          <a:bodyPr wrap="none" rtlCol="0">
            <a:spAutoFit/>
          </a:bodyPr>
          <a:lstStyle/>
          <a:p>
            <a:r>
              <a:rPr lang="uk-UA" sz="1800" b="1" u="sng" dirty="0" smtClean="0">
                <a:solidFill>
                  <a:srgbClr val="182947"/>
                </a:solidFill>
                <a:latin typeface="Montserrat Light" panose="00000400000000000000" pitchFamily="2" charset="-52"/>
              </a:rPr>
              <a:t>Говорили на такі теми:</a:t>
            </a:r>
            <a:endParaRPr lang="uk-UA" sz="1800" b="1" u="sng" dirty="0">
              <a:solidFill>
                <a:srgbClr val="182947"/>
              </a:solidFill>
              <a:latin typeface="Montserrat Light" panose="00000400000000000000" pitchFamily="2" charset="-52"/>
            </a:endParaRPr>
          </a:p>
        </p:txBody>
      </p:sp>
      <p:sp>
        <p:nvSpPr>
          <p:cNvPr id="48" name="TextBox 47"/>
          <p:cNvSpPr txBox="1"/>
          <p:nvPr/>
        </p:nvSpPr>
        <p:spPr>
          <a:xfrm>
            <a:off x="6702255" y="2648052"/>
            <a:ext cx="5207531" cy="2862322"/>
          </a:xfrm>
          <a:prstGeom prst="rect">
            <a:avLst/>
          </a:prstGeom>
          <a:noFill/>
        </p:spPr>
        <p:txBody>
          <a:bodyPr wrap="square" rtlCol="0">
            <a:spAutoFit/>
          </a:bodyPr>
          <a:lstStyle/>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Інтернет безпека</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Протидія </a:t>
            </a:r>
            <a:r>
              <a:rPr lang="uk-UA" sz="1800" b="1" dirty="0" err="1" smtClean="0">
                <a:solidFill>
                  <a:srgbClr val="002060"/>
                </a:solidFill>
                <a:latin typeface="Montserrat Light" panose="00000400000000000000" pitchFamily="2" charset="-52"/>
              </a:rPr>
              <a:t>вербувуванню</a:t>
            </a:r>
            <a:r>
              <a:rPr lang="uk-UA" sz="1800" b="1" dirty="0" smtClean="0">
                <a:solidFill>
                  <a:srgbClr val="002060"/>
                </a:solidFill>
                <a:latin typeface="Montserrat Light" panose="00000400000000000000" pitchFamily="2" charset="-52"/>
              </a:rPr>
              <a:t> країною агресором </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Профілактика правопорушень у дитячому середовищі</a:t>
            </a:r>
          </a:p>
          <a:p>
            <a:pPr marL="342900" indent="-342900">
              <a:buFont typeface="Wingdings" panose="05000000000000000000" pitchFamily="2" charset="2"/>
              <a:buChar char="§"/>
            </a:pPr>
            <a:r>
              <a:rPr lang="uk-UA" sz="1800" b="1" dirty="0" smtClean="0">
                <a:solidFill>
                  <a:srgbClr val="002060"/>
                </a:solidFill>
                <a:latin typeface="Montserrat Light" panose="00000400000000000000" pitchFamily="2" charset="-52"/>
              </a:rPr>
              <a:t>Правила поводження із мінно-вибуховими об’єктами</a:t>
            </a:r>
          </a:p>
          <a:p>
            <a:endParaRPr lang="uk-UA" sz="1800" b="1" dirty="0" smtClean="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smtClean="0">
              <a:solidFill>
                <a:srgbClr val="FF0000"/>
              </a:solidFill>
              <a:latin typeface="Montserrat Light" panose="00000400000000000000" pitchFamily="2" charset="-52"/>
            </a:endParaRPr>
          </a:p>
        </p:txBody>
      </p:sp>
    </p:spTree>
    <p:extLst>
      <p:ext uri="{BB962C8B-B14F-4D97-AF65-F5344CB8AC3E}">
        <p14:creationId xmlns:p14="http://schemas.microsoft.com/office/powerpoint/2010/main" val="1814644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8"/>
          <p:cNvPicPr preferRelativeResize="0"/>
          <p:nvPr/>
        </p:nvPicPr>
        <p:blipFill rotWithShape="1">
          <a:blip r:embed="rId3">
            <a:alphaModFix/>
          </a:blip>
          <a:srcRect/>
          <a:stretch/>
        </p:blipFill>
        <p:spPr>
          <a:xfrm>
            <a:off x="-66677" y="2736"/>
            <a:ext cx="12258677" cy="6857960"/>
          </a:xfrm>
          <a:prstGeom prst="rect">
            <a:avLst/>
          </a:prstGeom>
          <a:noFill/>
          <a:ln>
            <a:noFill/>
          </a:ln>
        </p:spPr>
      </p:pic>
      <p:sp>
        <p:nvSpPr>
          <p:cNvPr id="201" name="Google Shape;201;p8"/>
          <p:cNvSpPr txBox="1"/>
          <p:nvPr/>
        </p:nvSpPr>
        <p:spPr>
          <a:xfrm>
            <a:off x="260271" y="579421"/>
            <a:ext cx="551144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202" name="Google Shape;202;p8"/>
          <p:cNvSpPr txBox="1"/>
          <p:nvPr/>
        </p:nvSpPr>
        <p:spPr>
          <a:xfrm>
            <a:off x="992042" y="1868585"/>
            <a:ext cx="617243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громадської безпеки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03" name="Google Shape;203;p8"/>
          <p:cNvCxnSpPr/>
          <p:nvPr/>
        </p:nvCxnSpPr>
        <p:spPr>
          <a:xfrm>
            <a:off x="1044022" y="2452313"/>
            <a:ext cx="5728567" cy="10139"/>
          </a:xfrm>
          <a:prstGeom prst="straightConnector1">
            <a:avLst/>
          </a:prstGeom>
          <a:noFill/>
          <a:ln w="28575" cap="flat" cmpd="sng">
            <a:solidFill>
              <a:schemeClr val="accent4"/>
            </a:solidFill>
            <a:prstDash val="solid"/>
            <a:miter lim="800000"/>
            <a:headEnd type="none" w="sm" len="sm"/>
            <a:tailEnd type="none" w="sm" len="sm"/>
          </a:ln>
        </p:spPr>
      </p:cxnSp>
      <p:sp>
        <p:nvSpPr>
          <p:cNvPr id="204" name="Google Shape;204;p8"/>
          <p:cNvSpPr txBox="1"/>
          <p:nvPr/>
        </p:nvSpPr>
        <p:spPr>
          <a:xfrm>
            <a:off x="400949" y="2629967"/>
            <a:ext cx="9456484"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a:t>
            </a:r>
            <a:r>
              <a:rPr lang="uk-UA" sz="1800" b="1" dirty="0" smtClean="0">
                <a:solidFill>
                  <a:srgbClr val="182947"/>
                </a:solidFill>
                <a:latin typeface="Montserrat Medium" panose="00000600000000000000" pitchFamily="2" charset="-52"/>
                <a:ea typeface="Proxima Nova"/>
                <a:cs typeface="Proxima Nova"/>
                <a:sym typeface="Proxima Nova"/>
              </a:rPr>
              <a:t>156 </a:t>
            </a:r>
            <a:r>
              <a:rPr lang="uk-UA" sz="1800" b="1" dirty="0" err="1" smtClean="0">
                <a:solidFill>
                  <a:srgbClr val="182947"/>
                </a:solidFill>
                <a:latin typeface="Montserrat Medium" panose="00000600000000000000" pitchFamily="2" charset="-52"/>
                <a:ea typeface="Proxima Nova"/>
                <a:cs typeface="Proxima Nova"/>
                <a:sym typeface="Proxima Nova"/>
              </a:rPr>
              <a:t>КУпАП</a:t>
            </a:r>
            <a:r>
              <a:rPr lang="uk-UA" sz="1800" b="1" dirty="0" smtClean="0">
                <a:solidFill>
                  <a:srgbClr val="182947"/>
                </a:solidFill>
                <a:latin typeface="Montserrat Medium" panose="00000600000000000000" pitchFamily="2" charset="-52"/>
                <a:ea typeface="Proxima Nova"/>
                <a:cs typeface="Proxima Nova"/>
                <a:sym typeface="Proxima Nova"/>
              </a:rPr>
              <a:t> </a:t>
            </a:r>
            <a:endParaRPr dirty="0">
              <a:latin typeface="Montserrat Medium" panose="000006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Реалізація безакцизних тютюнових виробів</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08" name="Google Shape;208;p8"/>
          <p:cNvSpPr txBox="1"/>
          <p:nvPr/>
        </p:nvSpPr>
        <p:spPr>
          <a:xfrm>
            <a:off x="402929" y="3510170"/>
            <a:ext cx="5226128"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a:t>
            </a:r>
            <a:r>
              <a:rPr lang="uk-UA" sz="1800" b="1" dirty="0" smtClean="0">
                <a:solidFill>
                  <a:srgbClr val="182947"/>
                </a:solidFill>
                <a:latin typeface="Montserrat SemiBold" panose="00000700000000000000" pitchFamily="2" charset="-52"/>
                <a:ea typeface="Proxima Nova"/>
                <a:cs typeface="Proxima Nova"/>
                <a:sym typeface="Proxima Nova"/>
              </a:rPr>
              <a:t>175-1  </a:t>
            </a:r>
            <a:r>
              <a:rPr lang="uk-UA" sz="1800" b="1" dirty="0">
                <a:solidFill>
                  <a:srgbClr val="182947"/>
                </a:solidFill>
                <a:latin typeface="Montserrat SemiBold" panose="00000700000000000000" pitchFamily="2" charset="-52"/>
                <a:ea typeface="Proxima Nova"/>
                <a:cs typeface="Proxima Nova"/>
                <a:sym typeface="Proxima Nova"/>
              </a:rPr>
              <a:t>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Куріння тютюнових виробів у заборонених місцях</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10" name="Google Shape;210;p8"/>
          <p:cNvSpPr txBox="1"/>
          <p:nvPr/>
        </p:nvSpPr>
        <p:spPr>
          <a:xfrm>
            <a:off x="400948" y="4240236"/>
            <a:ext cx="9838321"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a:t>
            </a:r>
            <a:r>
              <a:rPr lang="uk-UA" sz="1800" dirty="0" smtClean="0">
                <a:solidFill>
                  <a:srgbClr val="182947"/>
                </a:solidFill>
                <a:latin typeface="Montserrat SemiBold" panose="00000700000000000000" pitchFamily="2" charset="-52"/>
                <a:ea typeface="Proxima Nova"/>
                <a:cs typeface="Proxima Nova"/>
                <a:sym typeface="Proxima Nova"/>
              </a:rPr>
              <a:t>178 </a:t>
            </a:r>
            <a:r>
              <a:rPr lang="uk-UA" sz="1800" dirty="0">
                <a:solidFill>
                  <a:srgbClr val="182947"/>
                </a:solidFill>
                <a:latin typeface="Montserrat SemiBold" panose="00000700000000000000" pitchFamily="2" charset="-52"/>
                <a:ea typeface="Proxima Nova"/>
                <a:cs typeface="Proxima Nova"/>
                <a:sym typeface="Proxima Nova"/>
              </a:rPr>
              <a:t>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Перебування у громадському місці в стані алкогольного </a:t>
            </a:r>
            <a:r>
              <a:rPr lang="uk-UA" sz="1600" dirty="0" err="1" smtClean="0">
                <a:solidFill>
                  <a:srgbClr val="182947"/>
                </a:solidFill>
                <a:latin typeface="Montserrat Light" panose="00000400000000000000" pitchFamily="2" charset="-52"/>
                <a:ea typeface="Proxima Nova"/>
                <a:cs typeface="Proxima Nova"/>
                <a:sym typeface="Proxima Nova"/>
              </a:rPr>
              <a:t>сп</a:t>
            </a:r>
            <a:r>
              <a:rPr lang="en-US" sz="1600" dirty="0" smtClean="0">
                <a:solidFill>
                  <a:srgbClr val="182947"/>
                </a:solidFill>
                <a:latin typeface="Montserrat Light" panose="00000400000000000000" pitchFamily="2" charset="-52"/>
                <a:ea typeface="Proxima Nova"/>
                <a:cs typeface="Proxima Nova"/>
                <a:sym typeface="Proxima Nova"/>
              </a:rPr>
              <a:t>’</a:t>
            </a:r>
            <a:r>
              <a:rPr lang="uk-UA" sz="1600" dirty="0" err="1" smtClean="0">
                <a:solidFill>
                  <a:srgbClr val="182947"/>
                </a:solidFill>
                <a:latin typeface="Montserrat Light" panose="00000400000000000000" pitchFamily="2" charset="-52"/>
                <a:ea typeface="Proxima Nova"/>
                <a:cs typeface="Proxima Nova"/>
                <a:sym typeface="Proxima Nova"/>
              </a:rPr>
              <a:t>яніння</a:t>
            </a:r>
            <a:r>
              <a:rPr lang="uk-UA" sz="1600" dirty="0" smtClean="0">
                <a:solidFill>
                  <a:srgbClr val="182947"/>
                </a:solidFill>
                <a:latin typeface="Montserrat Light" panose="00000400000000000000" pitchFamily="2" charset="-52"/>
                <a:ea typeface="Proxima Nova"/>
                <a:cs typeface="Proxima Nova"/>
                <a:sym typeface="Proxima Nova"/>
              </a:rPr>
              <a:t>, а також </a:t>
            </a:r>
            <a:r>
              <a:rPr lang="uk-UA" sz="1600" dirty="0" err="1" smtClean="0">
                <a:solidFill>
                  <a:srgbClr val="182947"/>
                </a:solidFill>
                <a:latin typeface="Montserrat Light" panose="00000400000000000000" pitchFamily="2" charset="-52"/>
                <a:ea typeface="Proxima Nova"/>
                <a:cs typeface="Proxima Nova"/>
                <a:sym typeface="Proxima Nova"/>
              </a:rPr>
              <a:t>розпиття</a:t>
            </a:r>
            <a:r>
              <a:rPr lang="uk-UA" sz="1600" dirty="0" smtClean="0">
                <a:solidFill>
                  <a:srgbClr val="182947"/>
                </a:solidFill>
                <a:latin typeface="Montserrat Light" panose="00000400000000000000" pitchFamily="2" charset="-52"/>
                <a:ea typeface="Proxima Nova"/>
                <a:cs typeface="Proxima Nova"/>
                <a:sym typeface="Proxima Nova"/>
              </a:rPr>
              <a:t> алкогольних напоїв у заборонених місцях</a:t>
            </a:r>
            <a:endParaRPr sz="1600" dirty="0">
              <a:solidFill>
                <a:srgbClr val="182947"/>
              </a:solidFill>
              <a:latin typeface="Montserrat Light" panose="00000400000000000000" pitchFamily="2" charset="-52"/>
              <a:ea typeface="Proxima Nova"/>
              <a:cs typeface="Proxima Nova"/>
              <a:sym typeface="Proxima Nova"/>
            </a:endParaRPr>
          </a:p>
        </p:txBody>
      </p:sp>
      <p:pic>
        <p:nvPicPr>
          <p:cNvPr id="212" name="Google Shape;212;p8"/>
          <p:cNvPicPr preferRelativeResize="0"/>
          <p:nvPr/>
        </p:nvPicPr>
        <p:blipFill rotWithShape="1">
          <a:blip r:embed="rId4">
            <a:alphaModFix/>
          </a:blip>
          <a:srcRect/>
          <a:stretch/>
        </p:blipFill>
        <p:spPr>
          <a:xfrm>
            <a:off x="260272" y="1833434"/>
            <a:ext cx="578684" cy="634350"/>
          </a:xfrm>
          <a:prstGeom prst="rect">
            <a:avLst/>
          </a:prstGeom>
          <a:noFill/>
          <a:ln>
            <a:noFill/>
          </a:ln>
        </p:spPr>
      </p:pic>
      <p:sp>
        <p:nvSpPr>
          <p:cNvPr id="16" name="Google Shape;185;p7"/>
          <p:cNvSpPr txBox="1"/>
          <p:nvPr/>
        </p:nvSpPr>
        <p:spPr>
          <a:xfrm>
            <a:off x="10732447" y="279327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7" name="Google Shape;185;p7"/>
          <p:cNvSpPr txBox="1"/>
          <p:nvPr/>
        </p:nvSpPr>
        <p:spPr>
          <a:xfrm>
            <a:off x="10706894" y="3655501"/>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4</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8" name="Google Shape;185;p7"/>
          <p:cNvSpPr txBox="1"/>
          <p:nvPr/>
        </p:nvSpPr>
        <p:spPr>
          <a:xfrm>
            <a:off x="10732447" y="4439454"/>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6</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9" name="Google Shape;221;p9"/>
          <p:cNvSpPr txBox="1"/>
          <p:nvPr/>
        </p:nvSpPr>
        <p:spPr>
          <a:xfrm>
            <a:off x="400948" y="4974834"/>
            <a:ext cx="1010914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smtClean="0">
                <a:solidFill>
                  <a:srgbClr val="182947"/>
                </a:solidFill>
                <a:latin typeface="Montserrat SemiBold" panose="00000700000000000000" pitchFamily="2" charset="-52"/>
                <a:ea typeface="Proxima Nova"/>
                <a:cs typeface="Proxima Nova"/>
                <a:sym typeface="Proxima Nova"/>
              </a:rPr>
              <a:t>СТ. 173-2 КУпАП </a:t>
            </a:r>
            <a:endParaRPr dirty="0" smtClean="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Вчинення домашнього насильства </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0" name="Google Shape;185;p7"/>
          <p:cNvSpPr txBox="1"/>
          <p:nvPr/>
        </p:nvSpPr>
        <p:spPr>
          <a:xfrm>
            <a:off x="10732447" y="519173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1" name="Google Shape;237;p10"/>
          <p:cNvSpPr txBox="1"/>
          <p:nvPr/>
        </p:nvSpPr>
        <p:spPr>
          <a:xfrm>
            <a:off x="402929" y="5783994"/>
            <a:ext cx="9177864" cy="861734"/>
          </a:xfrm>
          <a:prstGeom prst="rect">
            <a:avLst/>
          </a:prstGeom>
          <a:noFill/>
          <a:ln>
            <a:noFill/>
          </a:ln>
        </p:spPr>
        <p:txBody>
          <a:bodyPr spcFirstLastPara="1" wrap="square" lIns="91425" tIns="45700" rIns="91425" bIns="45700" anchor="t" anchorCtr="0">
            <a:spAutoFit/>
          </a:bodyPr>
          <a:lstStyle/>
          <a:p>
            <a:pPr lvl="0"/>
            <a:r>
              <a:rPr lang="uk-UA" sz="1800" b="1" dirty="0">
                <a:solidFill>
                  <a:srgbClr val="182947"/>
                </a:solidFill>
                <a:latin typeface="Montserrat SemiBold" panose="00000700000000000000" pitchFamily="2" charset="-52"/>
                <a:ea typeface="Proxima Nova"/>
                <a:cs typeface="Proxima Nova"/>
                <a:sym typeface="Proxima Nova"/>
              </a:rPr>
              <a:t>СТ. </a:t>
            </a:r>
            <a:r>
              <a:rPr lang="uk-UA" sz="1800" b="1" dirty="0" smtClean="0">
                <a:solidFill>
                  <a:srgbClr val="182947"/>
                </a:solidFill>
                <a:latin typeface="Montserrat SemiBold" panose="00000700000000000000" pitchFamily="2" charset="-52"/>
                <a:ea typeface="Proxima Nova"/>
                <a:cs typeface="Proxima Nova"/>
                <a:sym typeface="Proxima Nova"/>
              </a:rPr>
              <a:t>187 </a:t>
            </a:r>
            <a:r>
              <a:rPr lang="uk-UA" sz="1800" b="1" dirty="0" err="1">
                <a:solidFill>
                  <a:srgbClr val="182947"/>
                </a:solidFill>
                <a:latin typeface="Montserrat SemiBold" panose="00000700000000000000" pitchFamily="2" charset="-52"/>
                <a:ea typeface="Proxima Nova"/>
                <a:cs typeface="Proxima Nova"/>
                <a:sym typeface="Proxima Nova"/>
              </a:rPr>
              <a:t>КУпАП</a:t>
            </a:r>
            <a:r>
              <a:rPr lang="uk-UA" sz="1800" b="1" dirty="0">
                <a:solidFill>
                  <a:srgbClr val="182947"/>
                </a:solidFill>
                <a:latin typeface="Montserrat SemiBold" panose="00000700000000000000" pitchFamily="2" charset="-52"/>
                <a:ea typeface="Proxima Nova"/>
                <a:cs typeface="Proxima Nova"/>
                <a:sym typeface="Proxima Nova"/>
              </a:rPr>
              <a:t> </a:t>
            </a:r>
            <a:endParaRPr lang="uk-UA" sz="1800" b="1" dirty="0" smtClean="0">
              <a:solidFill>
                <a:srgbClr val="182947"/>
              </a:solidFill>
              <a:latin typeface="Montserrat SemiBold" panose="00000700000000000000" pitchFamily="2" charset="-52"/>
              <a:ea typeface="Proxima Nova"/>
              <a:cs typeface="Proxima Nova"/>
              <a:sym typeface="Proxima Nova"/>
            </a:endParaRPr>
          </a:p>
          <a:p>
            <a:pPr lvl="0"/>
            <a:r>
              <a:rPr lang="ru-RU" sz="1600" dirty="0" err="1" smtClean="0">
                <a:solidFill>
                  <a:schemeClr val="bg2"/>
                </a:solidFill>
                <a:latin typeface="Montserrat Light" charset="-52"/>
              </a:rPr>
              <a:t>Порушення</a:t>
            </a:r>
            <a:r>
              <a:rPr lang="ru-RU" sz="1600" dirty="0" smtClean="0">
                <a:solidFill>
                  <a:schemeClr val="bg2"/>
                </a:solidFill>
                <a:latin typeface="Montserrat Light" charset="-52"/>
              </a:rPr>
              <a:t> правил </a:t>
            </a:r>
            <a:r>
              <a:rPr lang="ru-RU" sz="1600" dirty="0" err="1" smtClean="0">
                <a:solidFill>
                  <a:schemeClr val="bg2"/>
                </a:solidFill>
                <a:latin typeface="Montserrat Light" charset="-52"/>
              </a:rPr>
              <a:t>адміністративного</a:t>
            </a:r>
            <a:r>
              <a:rPr lang="ru-RU" sz="1600" dirty="0" smtClean="0">
                <a:solidFill>
                  <a:schemeClr val="bg2"/>
                </a:solidFill>
                <a:latin typeface="Montserrat Light" charset="-52"/>
              </a:rPr>
              <a:t> </a:t>
            </a:r>
            <a:r>
              <a:rPr lang="ru-RU" sz="1600" dirty="0" err="1" smtClean="0">
                <a:solidFill>
                  <a:schemeClr val="bg2"/>
                </a:solidFill>
                <a:latin typeface="Montserrat Light" charset="-52"/>
              </a:rPr>
              <a:t>нагляду</a:t>
            </a:r>
            <a:r>
              <a:rPr lang="ru-RU" sz="1600" dirty="0" smtClean="0">
                <a:solidFill>
                  <a:schemeClr val="bg2"/>
                </a:solidFill>
                <a:latin typeface="Montserrat Light" charset="-52"/>
              </a:rPr>
              <a:t> </a:t>
            </a:r>
            <a:r>
              <a:rPr lang="ru-RU" sz="1600" dirty="0" err="1" smtClean="0">
                <a:solidFill>
                  <a:schemeClr val="bg2"/>
                </a:solidFill>
                <a:latin typeface="Montserrat Light" charset="-52"/>
              </a:rPr>
              <a:t>тягнуть</a:t>
            </a:r>
            <a:r>
              <a:rPr lang="ru-RU" sz="1600" dirty="0" smtClean="0">
                <a:solidFill>
                  <a:schemeClr val="bg2"/>
                </a:solidFill>
                <a:latin typeface="Montserrat Light" charset="-52"/>
              </a:rPr>
              <a:t> за собою </a:t>
            </a:r>
            <a:r>
              <a:rPr lang="ru-RU" sz="1600" dirty="0" err="1" smtClean="0">
                <a:solidFill>
                  <a:schemeClr val="bg2"/>
                </a:solidFill>
                <a:latin typeface="Montserrat Light" charset="-52"/>
              </a:rPr>
              <a:t>накладення</a:t>
            </a:r>
            <a:r>
              <a:rPr lang="ru-RU" sz="1600" dirty="0" smtClean="0">
                <a:solidFill>
                  <a:schemeClr val="bg2"/>
                </a:solidFill>
                <a:latin typeface="Montserrat Light" charset="-52"/>
              </a:rPr>
              <a:t> штрафу </a:t>
            </a:r>
            <a:r>
              <a:rPr lang="ru-RU" sz="1600" dirty="0" err="1" smtClean="0">
                <a:solidFill>
                  <a:schemeClr val="bg2"/>
                </a:solidFill>
                <a:latin typeface="Montserrat Light" charset="-52"/>
              </a:rPr>
              <a:t>від</a:t>
            </a:r>
            <a:r>
              <a:rPr lang="ru-RU" sz="1600" dirty="0" smtClean="0">
                <a:solidFill>
                  <a:schemeClr val="bg2"/>
                </a:solidFill>
                <a:latin typeface="Montserrat Light" charset="-52"/>
              </a:rPr>
              <a:t> </a:t>
            </a:r>
            <a:r>
              <a:rPr lang="ru-RU" sz="1600" dirty="0" err="1" smtClean="0">
                <a:solidFill>
                  <a:schemeClr val="bg2"/>
                </a:solidFill>
                <a:latin typeface="Montserrat Light" charset="-52"/>
              </a:rPr>
              <a:t>трьох</a:t>
            </a:r>
            <a:r>
              <a:rPr lang="ru-RU" sz="1600" dirty="0" smtClean="0">
                <a:solidFill>
                  <a:schemeClr val="bg2"/>
                </a:solidFill>
                <a:latin typeface="Montserrat Light" charset="-52"/>
              </a:rPr>
              <a:t> до десяти </a:t>
            </a:r>
            <a:r>
              <a:rPr lang="ru-RU" sz="1600" dirty="0" err="1" smtClean="0">
                <a:solidFill>
                  <a:schemeClr val="bg2"/>
                </a:solidFill>
                <a:latin typeface="Montserrat Light" charset="-52"/>
              </a:rPr>
              <a:t>неоподатковуваних</a:t>
            </a:r>
            <a:r>
              <a:rPr lang="ru-RU" sz="1600" dirty="0" smtClean="0">
                <a:solidFill>
                  <a:schemeClr val="bg2"/>
                </a:solidFill>
                <a:latin typeface="Montserrat Light" charset="-52"/>
              </a:rPr>
              <a:t> </a:t>
            </a:r>
            <a:r>
              <a:rPr lang="ru-RU" sz="1600" dirty="0" err="1" smtClean="0">
                <a:solidFill>
                  <a:schemeClr val="bg2"/>
                </a:solidFill>
                <a:latin typeface="Montserrat Light" charset="-52"/>
              </a:rPr>
              <a:t>мінімумів</a:t>
            </a:r>
            <a:r>
              <a:rPr lang="ru-RU" sz="1600" dirty="0" smtClean="0">
                <a:solidFill>
                  <a:schemeClr val="bg2"/>
                </a:solidFill>
                <a:latin typeface="Montserrat Light" charset="-52"/>
              </a:rPr>
              <a:t> </a:t>
            </a:r>
            <a:r>
              <a:rPr lang="ru-RU" sz="1600" dirty="0" err="1" smtClean="0">
                <a:solidFill>
                  <a:schemeClr val="bg2"/>
                </a:solidFill>
                <a:latin typeface="Montserrat Light" charset="-52"/>
              </a:rPr>
              <a:t>доходів</a:t>
            </a:r>
            <a:r>
              <a:rPr lang="ru-RU" sz="1600" dirty="0" smtClean="0">
                <a:solidFill>
                  <a:schemeClr val="bg2"/>
                </a:solidFill>
                <a:latin typeface="Montserrat Light" charset="-52"/>
              </a:rPr>
              <a:t> </a:t>
            </a:r>
            <a:r>
              <a:rPr lang="ru-RU" sz="1600" dirty="0" err="1" smtClean="0">
                <a:solidFill>
                  <a:schemeClr val="bg2"/>
                </a:solidFill>
                <a:latin typeface="Montserrat Light" charset="-52"/>
              </a:rPr>
              <a:t>громадян</a:t>
            </a:r>
            <a:endParaRPr sz="1600" dirty="0">
              <a:solidFill>
                <a:schemeClr val="bg2"/>
              </a:solidFill>
              <a:latin typeface="Montserrat Light" charset="-52"/>
            </a:endParaRPr>
          </a:p>
        </p:txBody>
      </p:sp>
      <p:sp>
        <p:nvSpPr>
          <p:cNvPr id="22" name="Google Shape;185;p7"/>
          <p:cNvSpPr txBox="1"/>
          <p:nvPr/>
        </p:nvSpPr>
        <p:spPr>
          <a:xfrm>
            <a:off x="10732447" y="6024327"/>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9</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218" name="Google Shape;218;p9"/>
          <p:cNvSpPr txBox="1"/>
          <p:nvPr/>
        </p:nvSpPr>
        <p:spPr>
          <a:xfrm>
            <a:off x="260272" y="579421"/>
            <a:ext cx="48397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chemeClr val="lt1"/>
                </a:solidFill>
                <a:latin typeface="Proxima Nova"/>
                <a:ea typeface="Proxima Nova"/>
                <a:cs typeface="Proxima Nova"/>
                <a:sym typeface="Proxima Nova"/>
              </a:rPr>
              <a:t>ПРОФІЛАКТИЧНА РОБОТА</a:t>
            </a:r>
            <a:endParaRPr sz="2800">
              <a:solidFill>
                <a:schemeClr val="lt1"/>
              </a:solidFill>
              <a:latin typeface="Proxima Nova"/>
              <a:ea typeface="Proxima Nova"/>
              <a:cs typeface="Proxima Nova"/>
              <a:sym typeface="Proxima Nova"/>
            </a:endParaRPr>
          </a:p>
        </p:txBody>
      </p:sp>
      <p:sp>
        <p:nvSpPr>
          <p:cNvPr id="219" name="Google Shape;219;p9"/>
          <p:cNvSpPr txBox="1"/>
          <p:nvPr/>
        </p:nvSpPr>
        <p:spPr>
          <a:xfrm>
            <a:off x="913415" y="1807024"/>
            <a:ext cx="64017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громадської безпеки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20" name="Google Shape;220;p9"/>
          <p:cNvCxnSpPr/>
          <p:nvPr/>
        </p:nvCxnSpPr>
        <p:spPr>
          <a:xfrm flipV="1">
            <a:off x="913415" y="2393430"/>
            <a:ext cx="5677260" cy="468"/>
          </a:xfrm>
          <a:prstGeom prst="straightConnector1">
            <a:avLst/>
          </a:prstGeom>
          <a:noFill/>
          <a:ln w="28575" cap="flat" cmpd="sng">
            <a:solidFill>
              <a:schemeClr val="accent4"/>
            </a:solidFill>
            <a:prstDash val="solid"/>
            <a:miter lim="800000"/>
            <a:headEnd type="none" w="sm" len="sm"/>
            <a:tailEnd type="none" w="sm" len="sm"/>
          </a:ln>
        </p:spPr>
      </p:cxnSp>
      <p:sp>
        <p:nvSpPr>
          <p:cNvPr id="223" name="Google Shape;223;p9"/>
          <p:cNvSpPr txBox="1"/>
          <p:nvPr/>
        </p:nvSpPr>
        <p:spPr>
          <a:xfrm>
            <a:off x="401976" y="2722206"/>
            <a:ext cx="320538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173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Дрібне хуліганство</a:t>
            </a:r>
            <a:endParaRPr sz="1600" dirty="0">
              <a:latin typeface="Montserrat Light" panose="00000400000000000000" pitchFamily="2" charset="-52"/>
            </a:endParaRPr>
          </a:p>
        </p:txBody>
      </p:sp>
      <p:sp>
        <p:nvSpPr>
          <p:cNvPr id="225" name="Google Shape;225;p9"/>
          <p:cNvSpPr txBox="1"/>
          <p:nvPr/>
        </p:nvSpPr>
        <p:spPr>
          <a:xfrm>
            <a:off x="401975" y="3643683"/>
            <a:ext cx="6662015"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a:t>
            </a:r>
            <a:r>
              <a:rPr lang="uk-UA" sz="1800" b="1" dirty="0" smtClean="0">
                <a:solidFill>
                  <a:srgbClr val="182947"/>
                </a:solidFill>
                <a:latin typeface="Montserrat SemiBold" panose="00000700000000000000" pitchFamily="2" charset="-52"/>
                <a:ea typeface="Proxima Nova"/>
                <a:cs typeface="Proxima Nova"/>
                <a:sym typeface="Proxima Nova"/>
              </a:rPr>
              <a:t>164 </a:t>
            </a:r>
            <a:r>
              <a:rPr lang="uk-UA" sz="1800" b="1" dirty="0">
                <a:solidFill>
                  <a:srgbClr val="182947"/>
                </a:solidFill>
                <a:latin typeface="Montserrat SemiBold" panose="00000700000000000000" pitchFamily="2" charset="-52"/>
                <a:ea typeface="Proxima Nova"/>
                <a:cs typeface="Proxima Nova"/>
                <a:sym typeface="Proxima Nova"/>
              </a:rPr>
              <a:t>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Порушення порядку провадження господарської діяльності</a:t>
            </a:r>
            <a:endParaRPr sz="1600" dirty="0">
              <a:solidFill>
                <a:srgbClr val="182947"/>
              </a:solidFill>
              <a:latin typeface="Montserrat Light" panose="00000400000000000000" pitchFamily="2" charset="-52"/>
              <a:ea typeface="Proxima Nova"/>
              <a:cs typeface="Proxima Nova"/>
              <a:sym typeface="Proxima Nova"/>
            </a:endParaRPr>
          </a:p>
        </p:txBody>
      </p:sp>
      <p:pic>
        <p:nvPicPr>
          <p:cNvPr id="14" name="Google Shape;212;p8"/>
          <p:cNvPicPr preferRelativeResize="0"/>
          <p:nvPr/>
        </p:nvPicPr>
        <p:blipFill rotWithShape="1">
          <a:blip r:embed="rId4">
            <a:alphaModFix/>
          </a:blip>
          <a:srcRect/>
          <a:stretch/>
        </p:blipFill>
        <p:spPr>
          <a:xfrm>
            <a:off x="260272" y="1833434"/>
            <a:ext cx="578684" cy="634350"/>
          </a:xfrm>
          <a:prstGeom prst="rect">
            <a:avLst/>
          </a:prstGeom>
          <a:noFill/>
          <a:ln>
            <a:noFill/>
          </a:ln>
        </p:spPr>
      </p:pic>
      <p:sp>
        <p:nvSpPr>
          <p:cNvPr id="21" name="Google Shape;185;p7"/>
          <p:cNvSpPr txBox="1"/>
          <p:nvPr/>
        </p:nvSpPr>
        <p:spPr>
          <a:xfrm>
            <a:off x="10682205" y="281293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4</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2" name="Google Shape;185;p7"/>
          <p:cNvSpPr txBox="1"/>
          <p:nvPr/>
        </p:nvSpPr>
        <p:spPr>
          <a:xfrm>
            <a:off x="10682205" y="3765193"/>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4" name="Google Shape;185;p7"/>
          <p:cNvSpPr txBox="1"/>
          <p:nvPr/>
        </p:nvSpPr>
        <p:spPr>
          <a:xfrm>
            <a:off x="10682205" y="471744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7</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5" name="Google Shape;239;p10"/>
          <p:cNvSpPr txBox="1"/>
          <p:nvPr/>
        </p:nvSpPr>
        <p:spPr>
          <a:xfrm>
            <a:off x="432202" y="4455837"/>
            <a:ext cx="8551107"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a:t>
            </a:r>
            <a:r>
              <a:rPr lang="uk-UA" sz="1800" dirty="0" smtClean="0">
                <a:solidFill>
                  <a:srgbClr val="182947"/>
                </a:solidFill>
                <a:latin typeface="Montserrat SemiBold" panose="00000700000000000000" pitchFamily="2" charset="-52"/>
                <a:ea typeface="Proxima Nova"/>
                <a:cs typeface="Proxima Nova"/>
                <a:sym typeface="Proxima Nova"/>
              </a:rPr>
              <a:t>183 </a:t>
            </a:r>
            <a:r>
              <a:rPr lang="uk-UA" sz="1800" dirty="0">
                <a:solidFill>
                  <a:srgbClr val="182947"/>
                </a:solidFill>
                <a:latin typeface="Montserrat SemiBold" panose="00000700000000000000" pitchFamily="2" charset="-52"/>
                <a:ea typeface="Proxima Nova"/>
                <a:cs typeface="Proxima Nova"/>
                <a:sym typeface="Proxima Nova"/>
              </a:rPr>
              <a:t>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smtClean="0">
                <a:solidFill>
                  <a:srgbClr val="182947"/>
                </a:solidFill>
                <a:latin typeface="Montserrat Light" panose="00000400000000000000" pitchFamily="2" charset="-52"/>
                <a:ea typeface="Proxima Nova"/>
                <a:cs typeface="Proxima Nova"/>
                <a:sym typeface="Proxima Nova"/>
              </a:rPr>
              <a:t>Завідомо неправдивий виклик </a:t>
            </a:r>
            <a:r>
              <a:rPr lang="uk-UA" sz="1600" dirty="0" err="1" smtClean="0">
                <a:solidFill>
                  <a:srgbClr val="182947"/>
                </a:solidFill>
                <a:latin typeface="Montserrat Light" panose="00000400000000000000" pitchFamily="2" charset="-52"/>
                <a:ea typeface="Proxima Nova"/>
                <a:cs typeface="Proxima Nova"/>
                <a:sym typeface="Proxima Nova"/>
              </a:rPr>
              <a:t>виклик</a:t>
            </a:r>
            <a:r>
              <a:rPr lang="uk-UA" sz="1600" dirty="0" smtClean="0">
                <a:solidFill>
                  <a:srgbClr val="182947"/>
                </a:solidFill>
                <a:latin typeface="Montserrat Light" panose="00000400000000000000" pitchFamily="2" charset="-52"/>
                <a:ea typeface="Proxima Nova"/>
                <a:cs typeface="Proxima Nova"/>
                <a:sym typeface="Proxima Nova"/>
              </a:rPr>
              <a:t> спеціальних служб (101,102,103,104)</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6" name="Google Shape;185;p7"/>
          <p:cNvSpPr txBox="1"/>
          <p:nvPr/>
        </p:nvSpPr>
        <p:spPr>
          <a:xfrm>
            <a:off x="10682205" y="5729658"/>
            <a:ext cx="99603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dirty="0" smtClean="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 name="TextBox 1"/>
          <p:cNvSpPr txBox="1"/>
          <p:nvPr/>
        </p:nvSpPr>
        <p:spPr>
          <a:xfrm>
            <a:off x="473767" y="5329508"/>
            <a:ext cx="7390771" cy="769441"/>
          </a:xfrm>
          <a:prstGeom prst="rect">
            <a:avLst/>
          </a:prstGeom>
          <a:noFill/>
        </p:spPr>
        <p:txBody>
          <a:bodyPr wrap="square" rtlCol="0">
            <a:spAutoFit/>
          </a:bodyPr>
          <a:lstStyle/>
          <a:p>
            <a:pPr lvl="0"/>
            <a:r>
              <a:rPr lang="ru-RU" sz="1600" dirty="0">
                <a:solidFill>
                  <a:srgbClr val="182947"/>
                </a:solidFill>
                <a:latin typeface="Montserrat SemiBold" panose="00000700000000000000" pitchFamily="2" charset="-52"/>
                <a:ea typeface="Proxima Nova"/>
                <a:cs typeface="Proxima Nova"/>
                <a:sym typeface="Proxima Nova"/>
              </a:rPr>
              <a:t>СТ. </a:t>
            </a:r>
            <a:r>
              <a:rPr lang="ru-RU" sz="1600" dirty="0" smtClean="0">
                <a:solidFill>
                  <a:srgbClr val="182947"/>
                </a:solidFill>
                <a:latin typeface="Montserrat SemiBold" panose="00000700000000000000" pitchFamily="2" charset="-52"/>
                <a:ea typeface="Proxima Nova"/>
                <a:cs typeface="Proxima Nova"/>
                <a:sym typeface="Proxima Nova"/>
              </a:rPr>
              <a:t>154 </a:t>
            </a:r>
            <a:r>
              <a:rPr lang="ru-RU" sz="1600" dirty="0" err="1">
                <a:solidFill>
                  <a:srgbClr val="182947"/>
                </a:solidFill>
                <a:latin typeface="Montserrat SemiBold" panose="00000700000000000000" pitchFamily="2" charset="-52"/>
                <a:ea typeface="Proxima Nova"/>
                <a:cs typeface="Proxima Nova"/>
                <a:sym typeface="Proxima Nova"/>
              </a:rPr>
              <a:t>КУпАП</a:t>
            </a:r>
            <a:endParaRPr lang="ru-RU" dirty="0">
              <a:latin typeface="Montserrat SemiBold" panose="00000700000000000000" pitchFamily="2" charset="-52"/>
            </a:endParaRPr>
          </a:p>
          <a:p>
            <a:pPr fontAlgn="base"/>
            <a:r>
              <a:rPr lang="ru-RU" dirty="0" err="1" smtClean="0">
                <a:latin typeface="Montserrat Light" panose="020B0604020202020204" charset="-52"/>
              </a:rPr>
              <a:t>Порушення</a:t>
            </a:r>
            <a:r>
              <a:rPr lang="ru-RU" dirty="0" smtClean="0">
                <a:latin typeface="Montserrat Light" panose="020B0604020202020204" charset="-52"/>
              </a:rPr>
              <a:t> порядку правил </a:t>
            </a:r>
            <a:r>
              <a:rPr lang="ru-RU" dirty="0" err="1" smtClean="0">
                <a:latin typeface="Montserrat Light" panose="020B0604020202020204" charset="-52"/>
              </a:rPr>
              <a:t>утримання</a:t>
            </a:r>
            <a:r>
              <a:rPr lang="ru-RU" dirty="0" smtClean="0">
                <a:latin typeface="Montserrat Light" panose="020B0604020202020204" charset="-52"/>
              </a:rPr>
              <a:t> </a:t>
            </a:r>
            <a:r>
              <a:rPr lang="ru-RU" dirty="0" err="1" smtClean="0">
                <a:latin typeface="Montserrat Light" panose="020B0604020202020204" charset="-52"/>
              </a:rPr>
              <a:t>домашніх</a:t>
            </a:r>
            <a:r>
              <a:rPr lang="ru-RU" dirty="0" smtClean="0">
                <a:latin typeface="Montserrat Light" panose="020B0604020202020204" charset="-52"/>
              </a:rPr>
              <a:t>  </a:t>
            </a:r>
            <a:r>
              <a:rPr lang="ru-RU" dirty="0" err="1" smtClean="0">
                <a:latin typeface="Montserrat Light" panose="020B0604020202020204" charset="-52"/>
              </a:rPr>
              <a:t>тварин</a:t>
            </a:r>
            <a:endParaRPr lang="ru-RU" dirty="0" smtClean="0">
              <a:latin typeface="Montserrat Light" panose="020B0604020202020204" charset="-52"/>
            </a:endParaRPr>
          </a:p>
          <a:p>
            <a:pPr fontAlgn="base"/>
            <a:endParaRPr lang="ru-RU" dirty="0">
              <a:latin typeface="Montserrat Light" panose="020B0604020202020204" charset="-5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595</Words>
  <Application>Microsoft Office PowerPoint</Application>
  <PresentationFormat>Произвольный</PresentationFormat>
  <Paragraphs>174</Paragraphs>
  <Slides>14</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Calibri</vt:lpstr>
      <vt:lpstr>Wingdings</vt:lpstr>
      <vt:lpstr>Montserrat Light</vt:lpstr>
      <vt:lpstr>Montserrat Medium</vt:lpstr>
      <vt:lpstr>Montserrat SemiBold</vt:lpstr>
      <vt:lpstr>Proxima Nova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TCPO</dc:creator>
  <cp:lastModifiedBy>Фурса Ганна</cp:lastModifiedBy>
  <cp:revision>111</cp:revision>
  <dcterms:created xsi:type="dcterms:W3CDTF">2020-12-03T09:33:15Z</dcterms:created>
  <dcterms:modified xsi:type="dcterms:W3CDTF">2025-08-27T12:28:09Z</dcterms:modified>
</cp:coreProperties>
</file>